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sldIdLst>
    <p:sldId id="613" r:id="rId2"/>
    <p:sldId id="680" r:id="rId3"/>
    <p:sldId id="681" r:id="rId4"/>
    <p:sldId id="682" r:id="rId5"/>
    <p:sldId id="683" r:id="rId6"/>
    <p:sldId id="684" r:id="rId7"/>
    <p:sldId id="686" r:id="rId8"/>
    <p:sldId id="687" r:id="rId9"/>
    <p:sldId id="688" r:id="rId10"/>
    <p:sldId id="689" r:id="rId11"/>
    <p:sldId id="269" r:id="rId12"/>
    <p:sldId id="270" r:id="rId13"/>
    <p:sldId id="271" r:id="rId14"/>
    <p:sldId id="272" r:id="rId15"/>
    <p:sldId id="273" r:id="rId16"/>
    <p:sldId id="691" r:id="rId17"/>
    <p:sldId id="739" r:id="rId18"/>
    <p:sldId id="741" r:id="rId19"/>
    <p:sldId id="743" r:id="rId20"/>
    <p:sldId id="339" r:id="rId21"/>
    <p:sldId id="340" r:id="rId22"/>
    <p:sldId id="341" r:id="rId23"/>
    <p:sldId id="342" r:id="rId24"/>
    <p:sldId id="343" r:id="rId25"/>
    <p:sldId id="344" r:id="rId26"/>
    <p:sldId id="345" r:id="rId27"/>
    <p:sldId id="346" r:id="rId28"/>
    <p:sldId id="347" r:id="rId29"/>
    <p:sldId id="348" r:id="rId30"/>
    <p:sldId id="740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  <a:srgbClr val="000000"/>
    <a:srgbClr val="BDDAE1"/>
    <a:srgbClr val="FFFFFF"/>
    <a:srgbClr val="D7E9ED"/>
    <a:srgbClr val="95C5CF"/>
    <a:srgbClr val="4A94A4"/>
    <a:srgbClr val="428592"/>
    <a:srgbClr val="26525B"/>
    <a:srgbClr val="2652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20"/>
    <p:restoredTop sz="90413"/>
  </p:normalViewPr>
  <p:slideViewPr>
    <p:cSldViewPr snapToGrid="0">
      <p:cViewPr varScale="1">
        <p:scale>
          <a:sx n="118" d="100"/>
          <a:sy n="118" d="100"/>
        </p:scale>
        <p:origin x="1480" y="19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99" d="100"/>
          <a:sy n="99" d="100"/>
        </p:scale>
        <p:origin x="427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tiff>
</file>

<file path=ppt/media/image3.tiff>
</file>

<file path=ppt/media/image4.tiff>
</file>

<file path=ppt/media/image5.tiff>
</file>

<file path=ppt/media/image6.tiff>
</file>

<file path=ppt/media/image7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A546CD-0611-7545-8F55-072F0299D807}" type="datetimeFigureOut">
              <a:rPr lang="en-US" smtClean="0"/>
              <a:t>8/17/22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A3637-B08E-7B43-A90A-62B08360F3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3746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3A3637-B08E-7B43-A90A-62B08360F3F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8384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7B3C9-7587-400B-9089-7D6809A8EF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9490DD-AF35-4587-B9D1-45880B35A2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577CEA-0F08-414B-85DA-AD475AA6C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3E4A9-EA34-4567-B147-19B31A8516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1FBDAB-5AE3-464F-850D-FA7CF8C03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DC5F3FB-58FD-0F48-919A-622FB0569E9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33026" b="22635"/>
          <a:stretch/>
        </p:blipFill>
        <p:spPr>
          <a:xfrm>
            <a:off x="0" y="4470400"/>
            <a:ext cx="12192000" cy="2387600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BB1E22A-55EA-A441-8F44-A6473C435661}"/>
              </a:ext>
            </a:extLst>
          </p:cNvPr>
          <p:cNvCxnSpPr>
            <a:cxnSpLocks/>
          </p:cNvCxnSpPr>
          <p:nvPr userDrawn="1"/>
        </p:nvCxnSpPr>
        <p:spPr>
          <a:xfrm>
            <a:off x="1524000" y="2496618"/>
            <a:ext cx="9144000" cy="0"/>
          </a:xfrm>
          <a:prstGeom prst="line">
            <a:avLst/>
          </a:prstGeom>
          <a:ln w="254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1775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A6B3B-2EE8-413C-AEA9-00A7F5B04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7D52A2-4981-453B-8E40-3889973814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696B23-F8EC-4AF7-860F-1B81BEA007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451F13-26D7-4F75-A69F-318D380897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451EE4-67A6-4519-A097-EBE2D9EE8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8880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52BCC41-7250-4AB4-B8F3-B870458CF3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9BD655-0285-45AF-B586-88C5C117D4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37C908-D48E-477D-BD83-D17831A8B2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1E4267-80A7-4BD6-9D8A-3B8E0D015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702BE3-BAA5-4467-A768-40AA633BC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3535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4AD06-00F0-4163-B5B0-388C5E999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0350"/>
            <a:ext cx="10515600" cy="1006475"/>
          </a:xfrm>
        </p:spPr>
        <p:txBody>
          <a:bodyPr>
            <a:normAutofit/>
          </a:bodyPr>
          <a:lstStyle>
            <a:lvl1pPr>
              <a:defRPr sz="40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51320-718B-4A8C-BCD6-5C636262C4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6849"/>
            <a:ext cx="10515600" cy="4710113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41ED62-8EC8-4837-8D9D-83B8B2163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6C281-F3EB-4689-82AE-7DF691AEE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F9F5B2-7E66-4A6D-B7E7-BDCF7CB89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master_bluesidebar.eps">
            <a:extLst>
              <a:ext uri="{FF2B5EF4-FFF2-40B4-BE49-F238E27FC236}">
                <a16:creationId xmlns:a16="http://schemas.microsoft.com/office/drawing/2014/main" id="{C67F982E-175C-854E-AE44-6563B602662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370945F8-FA5E-BD4C-B85E-079CF68BD320}"/>
              </a:ext>
            </a:extLst>
          </p:cNvPr>
          <p:cNvCxnSpPr>
            <a:cxnSpLocks/>
          </p:cNvCxnSpPr>
          <p:nvPr userDrawn="1"/>
        </p:nvCxnSpPr>
        <p:spPr>
          <a:xfrm>
            <a:off x="838200" y="1237457"/>
            <a:ext cx="10515600" cy="0"/>
          </a:xfrm>
          <a:prstGeom prst="line">
            <a:avLst/>
          </a:prstGeom>
          <a:ln w="38100">
            <a:solidFill>
              <a:schemeClr val="accent5">
                <a:alpha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741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70B6B-A3DD-445F-B3AD-713250EF5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F6F9CC-3B71-43C8-9C61-1625ECC20D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6DE658-772C-4C1A-9320-5ADBBF2457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7087A3-385C-4E4C-BE8D-86A29799B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A6E31D-5A28-412B-A42B-151E38583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9133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C80881-F277-4A4F-99FC-BB81FC79E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FE642-6C27-43DA-8F2A-AA0DE0379D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4E5B62-6FF7-4867-8A4B-DA2245A457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D40964-CEB0-41E0-938F-45F795FB0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8/17/22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8AE6C7-DC66-45B7-8C47-539EE759D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4C33A2-1CB9-4FA0-A57F-A2C6B21FF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master_bluesidebar.eps">
            <a:extLst>
              <a:ext uri="{FF2B5EF4-FFF2-40B4-BE49-F238E27FC236}">
                <a16:creationId xmlns:a16="http://schemas.microsoft.com/office/drawing/2014/main" id="{8B12DD7A-CCBA-A7B5-6DB3-51579F1E90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cxnSp>
        <p:nvCxnSpPr>
          <p:cNvPr id="9" name="直線接點 7">
            <a:extLst>
              <a:ext uri="{FF2B5EF4-FFF2-40B4-BE49-F238E27FC236}">
                <a16:creationId xmlns:a16="http://schemas.microsoft.com/office/drawing/2014/main" id="{284334D3-78F8-8D92-313E-7410CF3612C6}"/>
              </a:ext>
            </a:extLst>
          </p:cNvPr>
          <p:cNvCxnSpPr>
            <a:cxnSpLocks/>
          </p:cNvCxnSpPr>
          <p:nvPr userDrawn="1"/>
        </p:nvCxnSpPr>
        <p:spPr>
          <a:xfrm>
            <a:off x="838200" y="1237457"/>
            <a:ext cx="10515600" cy="0"/>
          </a:xfrm>
          <a:prstGeom prst="line">
            <a:avLst/>
          </a:prstGeom>
          <a:ln w="38100">
            <a:solidFill>
              <a:schemeClr val="accent5">
                <a:alpha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66554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4FA06-9A5E-4F69-BB47-F6F782F22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C07E60-BF84-4F02-B48F-E472526464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E77017-E975-4C86-A998-CBE8BA8D6D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7E6722-AA3A-4DA3-8B7E-7E14613639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BACFAF-81EB-4E48-A140-B998C5B26A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4466816-E31F-4CFF-9425-5A2DF34DBC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8/17/22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7F569C1-09A8-44CF-BF37-8438D2483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C1EEC0-A903-44CA-A137-A025A64C7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8641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41E3D-53FE-4E14-911B-1FD1767F3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DB257E-1EF7-47FA-AFDF-02522B412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8/17/22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5EC39A-33A7-44F0-BB90-58D79BE13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8F787F-858B-48DE-B005-40B2D6685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022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413D3A-3C17-493D-9D6B-38590483B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8/17/22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CEC6B2-EFEF-4325-9347-421330B6A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44B540-2BFA-4DB0-B445-01FA7785F4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6269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AEF9B-1E8A-4145-BD80-65C32FCD7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E91F1F-DE67-4D48-AAEF-F072616658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779707-49DB-4FFA-9EE0-7D506E0DE3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974BF2-494E-47DC-9EA2-57BD686D97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8/17/22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0D2759-2D89-447E-A96D-AC1481794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9E77C4-09CB-42A0-B7FF-689DF1176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064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8A3526-62C5-4413-BA99-66C297344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791C0C-975F-4D26-9315-CBAF7FEF7E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505C5D-FAAB-4342-BB7F-4A04A914F0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9552DD-2F27-47AC-951B-A6EA84CD9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8/17/22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DEDCFE-FA9C-4188-AAC4-FBBCA9C60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0AD5D0-9FF2-4617-A44F-64927DDBF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190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0C16CA-149A-4554-A7AC-6378DFDBA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8925"/>
            <a:ext cx="10515600" cy="10064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CD363A-813E-4BB3-889B-1C499FDAA5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00179"/>
            <a:ext cx="10515600" cy="4776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EBF87A-DE19-4D5C-9AE2-525B279B13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CA369C-CB3F-4260-86E8-FD3F54C73225}" type="datetimeFigureOut">
              <a:rPr lang="en-US" smtClean="0"/>
              <a:t>8/17/22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780B64-0FEF-47A9-B912-97DDB82F3F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5C032B-1D13-4647-9C70-987EDB3CB7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3768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D026E-7F51-6F43-8EE2-36F321A346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3925" y="608013"/>
            <a:ext cx="10401300" cy="1264330"/>
          </a:xfrm>
        </p:spPr>
        <p:txBody>
          <a:bodyPr>
            <a:noAutofit/>
          </a:bodyPr>
          <a:lstStyle/>
          <a:p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Lecture 8: Graph Algorithms – II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189274-9BB6-0B4C-9E6B-40385AF91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720873"/>
            <a:ext cx="9144000" cy="1655762"/>
          </a:xfrm>
        </p:spPr>
        <p:txBody>
          <a:bodyPr>
            <a:normAutofit/>
          </a:bodyPr>
          <a:lstStyle/>
          <a:p>
            <a:r>
              <a:rPr lang="en-US" sz="2600" dirty="0"/>
              <a:t>Tsung-Wei (TW) Huang </a:t>
            </a:r>
          </a:p>
          <a:p>
            <a:r>
              <a:rPr lang="en-US" sz="2600" dirty="0"/>
              <a:t>Department of Electrical and Computer Engineering</a:t>
            </a:r>
          </a:p>
          <a:p>
            <a:r>
              <a:rPr lang="en-US" sz="2600" dirty="0"/>
              <a:t>University of Utah, Salt Lake City, UT</a:t>
            </a:r>
          </a:p>
        </p:txBody>
      </p:sp>
    </p:spTree>
    <p:extLst>
      <p:ext uri="{BB962C8B-B14F-4D97-AF65-F5344CB8AC3E}">
        <p14:creationId xmlns:p14="http://schemas.microsoft.com/office/powerpoint/2010/main" val="5839189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4EC31-634F-6750-A137-DA487C12E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Complexity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ABF3D3-D434-C1D8-89C9-38394AC55E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tabLst>
                <a:tab pos="2281238" algn="l"/>
              </a:tabLst>
            </a:pPr>
            <a:r>
              <a:rPr lang="en-US" altLang="zh-TW" b="1" dirty="0">
                <a:ea typeface="新細明體" charset="-120"/>
              </a:rPr>
              <a:t>Running time: O(VE)</a:t>
            </a:r>
          </a:p>
          <a:p>
            <a:pPr lvl="1">
              <a:tabLst>
                <a:tab pos="2281238" algn="l"/>
              </a:tabLst>
            </a:pPr>
            <a:r>
              <a:rPr lang="en-US" altLang="zh-TW" dirty="0">
                <a:ea typeface="新細明體" charset="-120"/>
              </a:rPr>
              <a:t>Not so good for large dense graphs</a:t>
            </a:r>
          </a:p>
          <a:p>
            <a:pPr lvl="1">
              <a:tabLst>
                <a:tab pos="2281238" algn="l"/>
              </a:tabLst>
            </a:pPr>
            <a:r>
              <a:rPr lang="en-US" altLang="zh-TW" dirty="0">
                <a:ea typeface="新細明體" charset="-120"/>
              </a:rPr>
              <a:t>But a very practical algorithm in many ways</a:t>
            </a:r>
          </a:p>
          <a:p>
            <a:pPr>
              <a:tabLst>
                <a:tab pos="2281238" algn="l"/>
              </a:tabLst>
            </a:pPr>
            <a:r>
              <a:rPr lang="en-US" altLang="zh-TW" b="1" dirty="0">
                <a:ea typeface="新細明體" charset="-120"/>
              </a:rPr>
              <a:t>What about graph with negative cycles?</a:t>
            </a:r>
          </a:p>
          <a:p>
            <a:pPr lvl="1">
              <a:tabLst>
                <a:tab pos="2281238" algn="l"/>
              </a:tabLst>
            </a:pPr>
            <a:r>
              <a:rPr lang="en-US" altLang="zh-TW" dirty="0">
                <a:ea typeface="新細明體" charset="-120"/>
              </a:rPr>
              <a:t>For the case that shortest path does not exist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08851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Negative Cycle Walkthrough – 1 </a:t>
            </a:r>
            <a:endParaRPr lang="zh-TW" altLang="en-US" dirty="0"/>
          </a:p>
        </p:txBody>
      </p:sp>
      <p:sp>
        <p:nvSpPr>
          <p:cNvPr id="5" name="Oval 2"/>
          <p:cNvSpPr>
            <a:spLocks noChangeArrowheads="1"/>
          </p:cNvSpPr>
          <p:nvPr/>
        </p:nvSpPr>
        <p:spPr bwMode="auto">
          <a:xfrm>
            <a:off x="3429000" y="2001823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zh-TW">
                <a:ea typeface="新細明體" charset="-120"/>
              </a:rPr>
              <a:t>A</a:t>
            </a:r>
          </a:p>
        </p:txBody>
      </p:sp>
      <p:sp>
        <p:nvSpPr>
          <p:cNvPr id="6" name="Oval 3"/>
          <p:cNvSpPr>
            <a:spLocks noChangeArrowheads="1"/>
          </p:cNvSpPr>
          <p:nvPr/>
        </p:nvSpPr>
        <p:spPr bwMode="auto">
          <a:xfrm>
            <a:off x="5638800" y="3602023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zh-TW">
                <a:ea typeface="新細明體" charset="-120"/>
              </a:rPr>
              <a:t>C</a:t>
            </a:r>
          </a:p>
        </p:txBody>
      </p:sp>
      <p:sp>
        <p:nvSpPr>
          <p:cNvPr id="7" name="Oval 4"/>
          <p:cNvSpPr>
            <a:spLocks noChangeArrowheads="1"/>
          </p:cNvSpPr>
          <p:nvPr/>
        </p:nvSpPr>
        <p:spPr bwMode="auto">
          <a:xfrm>
            <a:off x="7848600" y="2001823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zh-TW">
                <a:ea typeface="新細明體" charset="-120"/>
              </a:rPr>
              <a:t>B</a:t>
            </a:r>
          </a:p>
        </p:txBody>
      </p:sp>
      <p:sp>
        <p:nvSpPr>
          <p:cNvPr id="8" name="Oval 5"/>
          <p:cNvSpPr>
            <a:spLocks noChangeArrowheads="1"/>
          </p:cNvSpPr>
          <p:nvPr/>
        </p:nvSpPr>
        <p:spPr bwMode="auto">
          <a:xfrm>
            <a:off x="7848600" y="5049823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zh-TW">
                <a:ea typeface="新細明體" charset="-120"/>
              </a:rPr>
              <a:t>E</a:t>
            </a:r>
          </a:p>
        </p:txBody>
      </p:sp>
      <p:sp>
        <p:nvSpPr>
          <p:cNvPr id="9" name="Oval 6"/>
          <p:cNvSpPr>
            <a:spLocks noChangeArrowheads="1"/>
          </p:cNvSpPr>
          <p:nvPr/>
        </p:nvSpPr>
        <p:spPr bwMode="auto">
          <a:xfrm>
            <a:off x="3429000" y="5049823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zh-TW">
                <a:ea typeface="新細明體" charset="-120"/>
              </a:rPr>
              <a:t>D</a:t>
            </a:r>
          </a:p>
        </p:txBody>
      </p:sp>
      <p:sp>
        <p:nvSpPr>
          <p:cNvPr id="10" name="Line 7"/>
          <p:cNvSpPr>
            <a:spLocks noChangeShapeType="1"/>
          </p:cNvSpPr>
          <p:nvPr/>
        </p:nvSpPr>
        <p:spPr bwMode="auto">
          <a:xfrm flipH="1">
            <a:off x="4114800" y="2230423"/>
            <a:ext cx="3733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1" name="Line 8"/>
          <p:cNvSpPr>
            <a:spLocks noChangeShapeType="1"/>
          </p:cNvSpPr>
          <p:nvPr/>
        </p:nvSpPr>
        <p:spPr bwMode="auto">
          <a:xfrm flipH="1">
            <a:off x="4114800" y="2459023"/>
            <a:ext cx="3733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2" name="Line 9"/>
          <p:cNvSpPr>
            <a:spLocks noChangeShapeType="1"/>
          </p:cNvSpPr>
          <p:nvPr/>
        </p:nvSpPr>
        <p:spPr bwMode="auto">
          <a:xfrm flipH="1">
            <a:off x="4114800" y="5278423"/>
            <a:ext cx="3733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3" name="Line 10"/>
          <p:cNvSpPr>
            <a:spLocks noChangeShapeType="1"/>
          </p:cNvSpPr>
          <p:nvPr/>
        </p:nvSpPr>
        <p:spPr bwMode="auto">
          <a:xfrm>
            <a:off x="3657600" y="2687623"/>
            <a:ext cx="0" cy="2362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4" name="Line 11"/>
          <p:cNvSpPr>
            <a:spLocks noChangeShapeType="1"/>
          </p:cNvSpPr>
          <p:nvPr/>
        </p:nvSpPr>
        <p:spPr bwMode="auto">
          <a:xfrm>
            <a:off x="8305800" y="2687623"/>
            <a:ext cx="0" cy="2362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5" name="Line 12"/>
          <p:cNvSpPr>
            <a:spLocks noChangeShapeType="1"/>
          </p:cNvSpPr>
          <p:nvPr/>
        </p:nvSpPr>
        <p:spPr bwMode="auto">
          <a:xfrm>
            <a:off x="3962400" y="2611423"/>
            <a:ext cx="1676400" cy="1066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6" name="Line 13"/>
          <p:cNvSpPr>
            <a:spLocks noChangeShapeType="1"/>
          </p:cNvSpPr>
          <p:nvPr/>
        </p:nvSpPr>
        <p:spPr bwMode="auto">
          <a:xfrm flipH="1">
            <a:off x="6248400" y="2611423"/>
            <a:ext cx="1676400" cy="1066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7" name="Line 14"/>
          <p:cNvSpPr>
            <a:spLocks noChangeShapeType="1"/>
          </p:cNvSpPr>
          <p:nvPr/>
        </p:nvSpPr>
        <p:spPr bwMode="auto">
          <a:xfrm flipH="1">
            <a:off x="3962400" y="4059223"/>
            <a:ext cx="1676400" cy="990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8" name="Line 15"/>
          <p:cNvSpPr>
            <a:spLocks noChangeShapeType="1"/>
          </p:cNvSpPr>
          <p:nvPr/>
        </p:nvSpPr>
        <p:spPr bwMode="auto">
          <a:xfrm>
            <a:off x="6248400" y="4135423"/>
            <a:ext cx="1676400" cy="990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9" name="Line 16"/>
          <p:cNvSpPr>
            <a:spLocks noChangeShapeType="1"/>
          </p:cNvSpPr>
          <p:nvPr/>
        </p:nvSpPr>
        <p:spPr bwMode="auto">
          <a:xfrm flipV="1">
            <a:off x="4038600" y="4211623"/>
            <a:ext cx="1676400" cy="990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20" name="Text Box 17"/>
          <p:cNvSpPr txBox="1">
            <a:spLocks noChangeArrowheads="1"/>
          </p:cNvSpPr>
          <p:nvPr/>
        </p:nvSpPr>
        <p:spPr bwMode="auto">
          <a:xfrm>
            <a:off x="5851525" y="1885936"/>
            <a:ext cx="311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TW">
                <a:ea typeface="新細明體" charset="-120"/>
              </a:rPr>
              <a:t>2</a:t>
            </a:r>
          </a:p>
        </p:txBody>
      </p:sp>
      <p:sp>
        <p:nvSpPr>
          <p:cNvPr id="21" name="Text Box 18"/>
          <p:cNvSpPr txBox="1">
            <a:spLocks noChangeArrowheads="1"/>
          </p:cNvSpPr>
          <p:nvPr/>
        </p:nvSpPr>
        <p:spPr bwMode="auto">
          <a:xfrm>
            <a:off x="5851525" y="2419336"/>
            <a:ext cx="37221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TW">
                <a:ea typeface="新細明體" charset="-120"/>
              </a:rPr>
              <a:t>-1</a:t>
            </a:r>
          </a:p>
        </p:txBody>
      </p:sp>
      <p:sp>
        <p:nvSpPr>
          <p:cNvPr id="22" name="Text Box 19"/>
          <p:cNvSpPr txBox="1">
            <a:spLocks noChangeArrowheads="1"/>
          </p:cNvSpPr>
          <p:nvPr/>
        </p:nvSpPr>
        <p:spPr bwMode="auto">
          <a:xfrm>
            <a:off x="3260725" y="3638536"/>
            <a:ext cx="311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TW">
                <a:ea typeface="新細明體" charset="-120"/>
              </a:rPr>
              <a:t>4</a:t>
            </a:r>
          </a:p>
        </p:txBody>
      </p:sp>
      <p:sp>
        <p:nvSpPr>
          <p:cNvPr id="23" name="Text Box 20"/>
          <p:cNvSpPr txBox="1">
            <a:spLocks noChangeArrowheads="1"/>
          </p:cNvSpPr>
          <p:nvPr/>
        </p:nvSpPr>
        <p:spPr bwMode="auto">
          <a:xfrm>
            <a:off x="8289925" y="3486136"/>
            <a:ext cx="37221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TW">
                <a:solidFill>
                  <a:srgbClr val="FF0000"/>
                </a:solidFill>
                <a:ea typeface="新細明體" charset="-120"/>
              </a:rPr>
              <a:t>-3</a:t>
            </a:r>
          </a:p>
        </p:txBody>
      </p:sp>
      <p:sp>
        <p:nvSpPr>
          <p:cNvPr id="24" name="Text Box 21"/>
          <p:cNvSpPr txBox="1">
            <a:spLocks noChangeArrowheads="1"/>
          </p:cNvSpPr>
          <p:nvPr/>
        </p:nvSpPr>
        <p:spPr bwMode="auto">
          <a:xfrm>
            <a:off x="4479925" y="3105136"/>
            <a:ext cx="311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TW">
                <a:ea typeface="新細明體" charset="-120"/>
              </a:rPr>
              <a:t>2</a:t>
            </a:r>
          </a:p>
        </p:txBody>
      </p:sp>
      <p:sp>
        <p:nvSpPr>
          <p:cNvPr id="25" name="Text Box 22"/>
          <p:cNvSpPr txBox="1">
            <a:spLocks noChangeArrowheads="1"/>
          </p:cNvSpPr>
          <p:nvPr/>
        </p:nvSpPr>
        <p:spPr bwMode="auto">
          <a:xfrm>
            <a:off x="7146925" y="3105136"/>
            <a:ext cx="311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TW" b="1">
                <a:solidFill>
                  <a:srgbClr val="FF0000"/>
                </a:solidFill>
                <a:ea typeface="新細明體" charset="-120"/>
              </a:rPr>
              <a:t>1</a:t>
            </a:r>
          </a:p>
        </p:txBody>
      </p:sp>
      <p:sp>
        <p:nvSpPr>
          <p:cNvPr id="27" name="Text Box 23"/>
          <p:cNvSpPr txBox="1">
            <a:spLocks noChangeArrowheads="1"/>
          </p:cNvSpPr>
          <p:nvPr/>
        </p:nvSpPr>
        <p:spPr bwMode="auto">
          <a:xfrm>
            <a:off x="4479925" y="4248136"/>
            <a:ext cx="311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TW">
                <a:ea typeface="新細明體" charset="-120"/>
              </a:rPr>
              <a:t>5</a:t>
            </a:r>
          </a:p>
        </p:txBody>
      </p:sp>
      <p:sp>
        <p:nvSpPr>
          <p:cNvPr id="28" name="Text Box 24"/>
          <p:cNvSpPr txBox="1">
            <a:spLocks noChangeArrowheads="1"/>
          </p:cNvSpPr>
          <p:nvPr/>
        </p:nvSpPr>
        <p:spPr bwMode="auto">
          <a:xfrm>
            <a:off x="6918325" y="4248136"/>
            <a:ext cx="311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TW" b="1">
                <a:solidFill>
                  <a:srgbClr val="FF0000"/>
                </a:solidFill>
                <a:ea typeface="新細明體" charset="-120"/>
              </a:rPr>
              <a:t>1</a:t>
            </a:r>
          </a:p>
        </p:txBody>
      </p:sp>
      <p:sp>
        <p:nvSpPr>
          <p:cNvPr id="29" name="Text Box 25"/>
          <p:cNvSpPr txBox="1">
            <a:spLocks noChangeArrowheads="1"/>
          </p:cNvSpPr>
          <p:nvPr/>
        </p:nvSpPr>
        <p:spPr bwMode="auto">
          <a:xfrm>
            <a:off x="4937125" y="4629136"/>
            <a:ext cx="37221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TW">
                <a:ea typeface="新細明體" charset="-120"/>
              </a:rPr>
              <a:t>-1</a:t>
            </a:r>
          </a:p>
        </p:txBody>
      </p:sp>
      <p:sp>
        <p:nvSpPr>
          <p:cNvPr id="30" name="Text Box 26"/>
          <p:cNvSpPr txBox="1">
            <a:spLocks noChangeArrowheads="1"/>
          </p:cNvSpPr>
          <p:nvPr/>
        </p:nvSpPr>
        <p:spPr bwMode="auto">
          <a:xfrm>
            <a:off x="5699125" y="5238736"/>
            <a:ext cx="311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TW">
                <a:ea typeface="新細明體" charset="-120"/>
              </a:rPr>
              <a:t>4</a:t>
            </a:r>
          </a:p>
        </p:txBody>
      </p:sp>
      <p:sp>
        <p:nvSpPr>
          <p:cNvPr id="31" name="Text Box 27"/>
          <p:cNvSpPr txBox="1">
            <a:spLocks noChangeArrowheads="1"/>
          </p:cNvSpPr>
          <p:nvPr/>
        </p:nvSpPr>
        <p:spPr bwMode="auto">
          <a:xfrm>
            <a:off x="3032126" y="1428736"/>
            <a:ext cx="777875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l-GR">
                <a:cs typeface="Arial" charset="0"/>
              </a:rPr>
              <a:t>π</a:t>
            </a:r>
            <a:r>
              <a:rPr lang="en-US" altLang="zh-TW">
                <a:ea typeface="新細明體" charset="-120"/>
                <a:cs typeface="Arial" charset="0"/>
              </a:rPr>
              <a:t>: nil</a:t>
            </a:r>
          </a:p>
          <a:p>
            <a:r>
              <a:rPr lang="en-US" altLang="zh-TW">
                <a:ea typeface="新細明體" charset="-120"/>
                <a:cs typeface="Arial" charset="0"/>
              </a:rPr>
              <a:t>d: 0</a:t>
            </a:r>
          </a:p>
        </p:txBody>
      </p:sp>
      <p:sp>
        <p:nvSpPr>
          <p:cNvPr id="32" name="Text Box 28"/>
          <p:cNvSpPr txBox="1">
            <a:spLocks noChangeArrowheads="1"/>
          </p:cNvSpPr>
          <p:nvPr/>
        </p:nvSpPr>
        <p:spPr bwMode="auto">
          <a:xfrm>
            <a:off x="8382001" y="1544623"/>
            <a:ext cx="777875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l-GR">
                <a:cs typeface="Arial" charset="0"/>
              </a:rPr>
              <a:t>π</a:t>
            </a:r>
            <a:r>
              <a:rPr lang="en-US" altLang="zh-TW">
                <a:ea typeface="新細明體" charset="-120"/>
                <a:cs typeface="Arial" charset="0"/>
              </a:rPr>
              <a:t>: nil</a:t>
            </a:r>
          </a:p>
          <a:p>
            <a:r>
              <a:rPr lang="en-US" altLang="zh-TW">
                <a:ea typeface="新細明體" charset="-120"/>
                <a:cs typeface="Arial" charset="0"/>
              </a:rPr>
              <a:t>d: ∞</a:t>
            </a:r>
          </a:p>
        </p:txBody>
      </p:sp>
      <p:sp>
        <p:nvSpPr>
          <p:cNvPr id="33" name="Text Box 29"/>
          <p:cNvSpPr txBox="1">
            <a:spLocks noChangeArrowheads="1"/>
          </p:cNvSpPr>
          <p:nvPr/>
        </p:nvSpPr>
        <p:spPr bwMode="auto">
          <a:xfrm>
            <a:off x="5562601" y="2916223"/>
            <a:ext cx="777875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l-GR">
                <a:cs typeface="Arial" charset="0"/>
              </a:rPr>
              <a:t>π</a:t>
            </a:r>
            <a:r>
              <a:rPr lang="en-US" altLang="zh-TW">
                <a:ea typeface="新細明體" charset="-120"/>
                <a:cs typeface="Arial" charset="0"/>
              </a:rPr>
              <a:t>: nil</a:t>
            </a:r>
          </a:p>
          <a:p>
            <a:r>
              <a:rPr lang="en-US" altLang="zh-TW">
                <a:ea typeface="新細明體" charset="-120"/>
                <a:cs typeface="Arial" charset="0"/>
              </a:rPr>
              <a:t>d: ∞</a:t>
            </a:r>
          </a:p>
        </p:txBody>
      </p:sp>
      <p:sp>
        <p:nvSpPr>
          <p:cNvPr id="34" name="Text Box 30"/>
          <p:cNvSpPr txBox="1">
            <a:spLocks noChangeArrowheads="1"/>
          </p:cNvSpPr>
          <p:nvPr/>
        </p:nvSpPr>
        <p:spPr bwMode="auto">
          <a:xfrm>
            <a:off x="4038601" y="5507023"/>
            <a:ext cx="777875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l-GR">
                <a:cs typeface="Arial" charset="0"/>
              </a:rPr>
              <a:t>π</a:t>
            </a:r>
            <a:r>
              <a:rPr lang="en-US" altLang="zh-TW">
                <a:ea typeface="新細明體" charset="-120"/>
                <a:cs typeface="Arial" charset="0"/>
              </a:rPr>
              <a:t>: nil</a:t>
            </a:r>
          </a:p>
          <a:p>
            <a:r>
              <a:rPr lang="en-US" altLang="zh-TW">
                <a:ea typeface="新細明體" charset="-120"/>
                <a:cs typeface="Arial" charset="0"/>
              </a:rPr>
              <a:t>d: ∞</a:t>
            </a:r>
          </a:p>
        </p:txBody>
      </p:sp>
      <p:sp>
        <p:nvSpPr>
          <p:cNvPr id="35" name="Text Box 31"/>
          <p:cNvSpPr txBox="1">
            <a:spLocks noChangeArrowheads="1"/>
          </p:cNvSpPr>
          <p:nvPr/>
        </p:nvSpPr>
        <p:spPr bwMode="auto">
          <a:xfrm>
            <a:off x="8382001" y="5507023"/>
            <a:ext cx="777875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l-GR">
                <a:cs typeface="Arial" charset="0"/>
              </a:rPr>
              <a:t>π</a:t>
            </a:r>
            <a:r>
              <a:rPr lang="en-US" altLang="zh-TW">
                <a:ea typeface="新細明體" charset="-120"/>
                <a:cs typeface="Arial" charset="0"/>
              </a:rPr>
              <a:t>: nil</a:t>
            </a:r>
          </a:p>
          <a:p>
            <a:r>
              <a:rPr lang="en-US" altLang="zh-TW">
                <a:ea typeface="新細明體" charset="-120"/>
                <a:cs typeface="Arial" charset="0"/>
              </a:rPr>
              <a:t>d: ∞</a:t>
            </a:r>
          </a:p>
        </p:txBody>
      </p:sp>
    </p:spTree>
    <p:extLst>
      <p:ext uri="{BB962C8B-B14F-4D97-AF65-F5344CB8AC3E}">
        <p14:creationId xmlns:p14="http://schemas.microsoft.com/office/powerpoint/2010/main" val="3624444719"/>
      </p:ext>
    </p:extLst>
  </p:cSld>
  <p:clrMapOvr>
    <a:masterClrMapping/>
  </p:clrMapOvr>
  <p:transition>
    <p:fade thruBlk="1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Negative Cycle Walkthrough – 2</a:t>
            </a:r>
            <a:endParaRPr lang="zh-TW" altLang="en-US" dirty="0"/>
          </a:p>
        </p:txBody>
      </p:sp>
      <p:sp>
        <p:nvSpPr>
          <p:cNvPr id="36" name="Oval 2"/>
          <p:cNvSpPr>
            <a:spLocks noChangeArrowheads="1"/>
          </p:cNvSpPr>
          <p:nvPr/>
        </p:nvSpPr>
        <p:spPr bwMode="auto">
          <a:xfrm>
            <a:off x="3429000" y="2001823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zh-TW">
                <a:ea typeface="新細明體" charset="-120"/>
              </a:rPr>
              <a:t>A</a:t>
            </a:r>
          </a:p>
        </p:txBody>
      </p:sp>
      <p:sp>
        <p:nvSpPr>
          <p:cNvPr id="37" name="Oval 3"/>
          <p:cNvSpPr>
            <a:spLocks noChangeArrowheads="1"/>
          </p:cNvSpPr>
          <p:nvPr/>
        </p:nvSpPr>
        <p:spPr bwMode="auto">
          <a:xfrm>
            <a:off x="5638800" y="3602023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zh-TW">
                <a:ea typeface="新細明體" charset="-120"/>
              </a:rPr>
              <a:t>C</a:t>
            </a:r>
          </a:p>
        </p:txBody>
      </p:sp>
      <p:sp>
        <p:nvSpPr>
          <p:cNvPr id="38" name="Oval 4"/>
          <p:cNvSpPr>
            <a:spLocks noChangeArrowheads="1"/>
          </p:cNvSpPr>
          <p:nvPr/>
        </p:nvSpPr>
        <p:spPr bwMode="auto">
          <a:xfrm>
            <a:off x="7848600" y="2001823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zh-TW">
                <a:ea typeface="新細明體" charset="-120"/>
              </a:rPr>
              <a:t>B</a:t>
            </a:r>
          </a:p>
        </p:txBody>
      </p:sp>
      <p:sp>
        <p:nvSpPr>
          <p:cNvPr id="39" name="Oval 5"/>
          <p:cNvSpPr>
            <a:spLocks noChangeArrowheads="1"/>
          </p:cNvSpPr>
          <p:nvPr/>
        </p:nvSpPr>
        <p:spPr bwMode="auto">
          <a:xfrm>
            <a:off x="7848600" y="5049823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zh-TW">
                <a:ea typeface="新細明體" charset="-120"/>
              </a:rPr>
              <a:t>E</a:t>
            </a:r>
          </a:p>
        </p:txBody>
      </p:sp>
      <p:sp>
        <p:nvSpPr>
          <p:cNvPr id="40" name="Oval 6"/>
          <p:cNvSpPr>
            <a:spLocks noChangeArrowheads="1"/>
          </p:cNvSpPr>
          <p:nvPr/>
        </p:nvSpPr>
        <p:spPr bwMode="auto">
          <a:xfrm>
            <a:off x="3429000" y="5049823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zh-TW">
                <a:ea typeface="新細明體" charset="-120"/>
              </a:rPr>
              <a:t>D</a:t>
            </a:r>
          </a:p>
        </p:txBody>
      </p:sp>
      <p:sp>
        <p:nvSpPr>
          <p:cNvPr id="41" name="Line 7"/>
          <p:cNvSpPr>
            <a:spLocks noChangeShapeType="1"/>
          </p:cNvSpPr>
          <p:nvPr/>
        </p:nvSpPr>
        <p:spPr bwMode="auto">
          <a:xfrm flipH="1">
            <a:off x="4114800" y="2230423"/>
            <a:ext cx="3733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42" name="Line 8"/>
          <p:cNvSpPr>
            <a:spLocks noChangeShapeType="1"/>
          </p:cNvSpPr>
          <p:nvPr/>
        </p:nvSpPr>
        <p:spPr bwMode="auto">
          <a:xfrm flipH="1">
            <a:off x="4114800" y="2459023"/>
            <a:ext cx="3733800" cy="0"/>
          </a:xfrm>
          <a:prstGeom prst="line">
            <a:avLst/>
          </a:prstGeom>
          <a:noFill/>
          <a:ln w="44450">
            <a:solidFill>
              <a:schemeClr val="tx1"/>
            </a:solidFill>
            <a:round/>
            <a:headEnd type="triangle" w="med" len="med"/>
            <a:tailEnd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43" name="Line 9"/>
          <p:cNvSpPr>
            <a:spLocks noChangeShapeType="1"/>
          </p:cNvSpPr>
          <p:nvPr/>
        </p:nvSpPr>
        <p:spPr bwMode="auto">
          <a:xfrm flipH="1">
            <a:off x="4114800" y="5278423"/>
            <a:ext cx="3733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44" name="Line 10"/>
          <p:cNvSpPr>
            <a:spLocks noChangeShapeType="1"/>
          </p:cNvSpPr>
          <p:nvPr/>
        </p:nvSpPr>
        <p:spPr bwMode="auto">
          <a:xfrm>
            <a:off x="3657600" y="2687623"/>
            <a:ext cx="0" cy="2362200"/>
          </a:xfrm>
          <a:prstGeom prst="line">
            <a:avLst/>
          </a:prstGeom>
          <a:noFill/>
          <a:ln w="4445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45" name="Line 11"/>
          <p:cNvSpPr>
            <a:spLocks noChangeShapeType="1"/>
          </p:cNvSpPr>
          <p:nvPr/>
        </p:nvSpPr>
        <p:spPr bwMode="auto">
          <a:xfrm>
            <a:off x="8305800" y="2687623"/>
            <a:ext cx="0" cy="2362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46" name="Line 12"/>
          <p:cNvSpPr>
            <a:spLocks noChangeShapeType="1"/>
          </p:cNvSpPr>
          <p:nvPr/>
        </p:nvSpPr>
        <p:spPr bwMode="auto">
          <a:xfrm>
            <a:off x="3962400" y="2611423"/>
            <a:ext cx="1676400" cy="1066800"/>
          </a:xfrm>
          <a:prstGeom prst="line">
            <a:avLst/>
          </a:prstGeom>
          <a:noFill/>
          <a:ln w="4445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47" name="Line 13"/>
          <p:cNvSpPr>
            <a:spLocks noChangeShapeType="1"/>
          </p:cNvSpPr>
          <p:nvPr/>
        </p:nvSpPr>
        <p:spPr bwMode="auto">
          <a:xfrm flipH="1">
            <a:off x="6248400" y="2611423"/>
            <a:ext cx="1676400" cy="1066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48" name="Line 14"/>
          <p:cNvSpPr>
            <a:spLocks noChangeShapeType="1"/>
          </p:cNvSpPr>
          <p:nvPr/>
        </p:nvSpPr>
        <p:spPr bwMode="auto">
          <a:xfrm flipH="1">
            <a:off x="3962400" y="4059223"/>
            <a:ext cx="1676400" cy="990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49" name="Line 15"/>
          <p:cNvSpPr>
            <a:spLocks noChangeShapeType="1"/>
          </p:cNvSpPr>
          <p:nvPr/>
        </p:nvSpPr>
        <p:spPr bwMode="auto">
          <a:xfrm>
            <a:off x="6248400" y="4135423"/>
            <a:ext cx="1676400" cy="990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50" name="Line 16"/>
          <p:cNvSpPr>
            <a:spLocks noChangeShapeType="1"/>
          </p:cNvSpPr>
          <p:nvPr/>
        </p:nvSpPr>
        <p:spPr bwMode="auto">
          <a:xfrm flipV="1">
            <a:off x="4038600" y="4211623"/>
            <a:ext cx="1676400" cy="990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51" name="Text Box 17"/>
          <p:cNvSpPr txBox="1">
            <a:spLocks noChangeArrowheads="1"/>
          </p:cNvSpPr>
          <p:nvPr/>
        </p:nvSpPr>
        <p:spPr bwMode="auto">
          <a:xfrm>
            <a:off x="5851525" y="1885936"/>
            <a:ext cx="311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TW">
                <a:ea typeface="新細明體" charset="-120"/>
              </a:rPr>
              <a:t>2</a:t>
            </a:r>
          </a:p>
        </p:txBody>
      </p:sp>
      <p:sp>
        <p:nvSpPr>
          <p:cNvPr id="52" name="Text Box 18"/>
          <p:cNvSpPr txBox="1">
            <a:spLocks noChangeArrowheads="1"/>
          </p:cNvSpPr>
          <p:nvPr/>
        </p:nvSpPr>
        <p:spPr bwMode="auto">
          <a:xfrm>
            <a:off x="5851525" y="2419336"/>
            <a:ext cx="37221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TW">
                <a:ea typeface="新細明體" charset="-120"/>
              </a:rPr>
              <a:t>-1</a:t>
            </a:r>
          </a:p>
        </p:txBody>
      </p:sp>
      <p:sp>
        <p:nvSpPr>
          <p:cNvPr id="53" name="Text Box 19"/>
          <p:cNvSpPr txBox="1">
            <a:spLocks noChangeArrowheads="1"/>
          </p:cNvSpPr>
          <p:nvPr/>
        </p:nvSpPr>
        <p:spPr bwMode="auto">
          <a:xfrm>
            <a:off x="3260725" y="3638536"/>
            <a:ext cx="311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TW">
                <a:ea typeface="新細明體" charset="-120"/>
              </a:rPr>
              <a:t>4</a:t>
            </a:r>
          </a:p>
        </p:txBody>
      </p:sp>
      <p:sp>
        <p:nvSpPr>
          <p:cNvPr id="54" name="Text Box 20"/>
          <p:cNvSpPr txBox="1">
            <a:spLocks noChangeArrowheads="1"/>
          </p:cNvSpPr>
          <p:nvPr/>
        </p:nvSpPr>
        <p:spPr bwMode="auto">
          <a:xfrm>
            <a:off x="8289925" y="3486136"/>
            <a:ext cx="37221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TW">
                <a:ea typeface="新細明體" charset="-120"/>
              </a:rPr>
              <a:t>-3</a:t>
            </a:r>
          </a:p>
        </p:txBody>
      </p:sp>
      <p:sp>
        <p:nvSpPr>
          <p:cNvPr id="55" name="Text Box 21"/>
          <p:cNvSpPr txBox="1">
            <a:spLocks noChangeArrowheads="1"/>
          </p:cNvSpPr>
          <p:nvPr/>
        </p:nvSpPr>
        <p:spPr bwMode="auto">
          <a:xfrm>
            <a:off x="4479925" y="3105136"/>
            <a:ext cx="311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TW">
                <a:ea typeface="新細明體" charset="-120"/>
              </a:rPr>
              <a:t>2</a:t>
            </a:r>
          </a:p>
        </p:txBody>
      </p:sp>
      <p:sp>
        <p:nvSpPr>
          <p:cNvPr id="56" name="Text Box 22"/>
          <p:cNvSpPr txBox="1">
            <a:spLocks noChangeArrowheads="1"/>
          </p:cNvSpPr>
          <p:nvPr/>
        </p:nvSpPr>
        <p:spPr bwMode="auto">
          <a:xfrm>
            <a:off x="7146925" y="3105136"/>
            <a:ext cx="311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TW" b="1">
                <a:ea typeface="新細明體" charset="-120"/>
              </a:rPr>
              <a:t>1</a:t>
            </a:r>
          </a:p>
        </p:txBody>
      </p:sp>
      <p:sp>
        <p:nvSpPr>
          <p:cNvPr id="57" name="Text Box 23"/>
          <p:cNvSpPr txBox="1">
            <a:spLocks noChangeArrowheads="1"/>
          </p:cNvSpPr>
          <p:nvPr/>
        </p:nvSpPr>
        <p:spPr bwMode="auto">
          <a:xfrm>
            <a:off x="4479925" y="4248136"/>
            <a:ext cx="311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TW">
                <a:ea typeface="新細明體" charset="-120"/>
              </a:rPr>
              <a:t>5</a:t>
            </a:r>
          </a:p>
        </p:txBody>
      </p:sp>
      <p:sp>
        <p:nvSpPr>
          <p:cNvPr id="58" name="Text Box 24"/>
          <p:cNvSpPr txBox="1">
            <a:spLocks noChangeArrowheads="1"/>
          </p:cNvSpPr>
          <p:nvPr/>
        </p:nvSpPr>
        <p:spPr bwMode="auto">
          <a:xfrm>
            <a:off x="6918325" y="4248136"/>
            <a:ext cx="311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TW" b="1">
                <a:ea typeface="新細明體" charset="-120"/>
              </a:rPr>
              <a:t>1</a:t>
            </a:r>
          </a:p>
        </p:txBody>
      </p:sp>
      <p:sp>
        <p:nvSpPr>
          <p:cNvPr id="59" name="Text Box 25"/>
          <p:cNvSpPr txBox="1">
            <a:spLocks noChangeArrowheads="1"/>
          </p:cNvSpPr>
          <p:nvPr/>
        </p:nvSpPr>
        <p:spPr bwMode="auto">
          <a:xfrm>
            <a:off x="4937125" y="4629136"/>
            <a:ext cx="37221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TW">
                <a:ea typeface="新細明體" charset="-120"/>
              </a:rPr>
              <a:t>-1</a:t>
            </a:r>
          </a:p>
        </p:txBody>
      </p:sp>
      <p:sp>
        <p:nvSpPr>
          <p:cNvPr id="60" name="Text Box 26"/>
          <p:cNvSpPr txBox="1">
            <a:spLocks noChangeArrowheads="1"/>
          </p:cNvSpPr>
          <p:nvPr/>
        </p:nvSpPr>
        <p:spPr bwMode="auto">
          <a:xfrm>
            <a:off x="5699125" y="5238736"/>
            <a:ext cx="311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TW">
                <a:ea typeface="新細明體" charset="-120"/>
              </a:rPr>
              <a:t>4</a:t>
            </a:r>
          </a:p>
        </p:txBody>
      </p:sp>
      <p:sp>
        <p:nvSpPr>
          <p:cNvPr id="61" name="Text Box 27"/>
          <p:cNvSpPr txBox="1">
            <a:spLocks noChangeArrowheads="1"/>
          </p:cNvSpPr>
          <p:nvPr/>
        </p:nvSpPr>
        <p:spPr bwMode="auto">
          <a:xfrm>
            <a:off x="3032126" y="1428736"/>
            <a:ext cx="777875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l-GR">
                <a:cs typeface="Arial" charset="0"/>
              </a:rPr>
              <a:t>π</a:t>
            </a:r>
            <a:r>
              <a:rPr lang="en-US" altLang="zh-TW">
                <a:ea typeface="新細明體" charset="-120"/>
                <a:cs typeface="Arial" charset="0"/>
              </a:rPr>
              <a:t>: nil</a:t>
            </a:r>
          </a:p>
          <a:p>
            <a:r>
              <a:rPr lang="en-US" altLang="zh-TW">
                <a:ea typeface="新細明體" charset="-120"/>
                <a:cs typeface="Arial" charset="0"/>
              </a:rPr>
              <a:t>d: 0</a:t>
            </a:r>
          </a:p>
        </p:txBody>
      </p:sp>
      <p:sp>
        <p:nvSpPr>
          <p:cNvPr id="62" name="Text Box 28"/>
          <p:cNvSpPr txBox="1">
            <a:spLocks noChangeArrowheads="1"/>
          </p:cNvSpPr>
          <p:nvPr/>
        </p:nvSpPr>
        <p:spPr bwMode="auto">
          <a:xfrm>
            <a:off x="8382000" y="1544623"/>
            <a:ext cx="13716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l-GR">
                <a:cs typeface="Arial" charset="0"/>
              </a:rPr>
              <a:t>π</a:t>
            </a:r>
            <a:r>
              <a:rPr lang="en-US" altLang="zh-TW">
                <a:ea typeface="新細明體" charset="-120"/>
                <a:cs typeface="Arial" charset="0"/>
              </a:rPr>
              <a:t>: nil A</a:t>
            </a:r>
          </a:p>
          <a:p>
            <a:r>
              <a:rPr lang="en-US" altLang="zh-TW">
                <a:ea typeface="新細明體" charset="-120"/>
                <a:cs typeface="Arial" charset="0"/>
              </a:rPr>
              <a:t>d: </a:t>
            </a:r>
            <a:r>
              <a:rPr lang="en-US" altLang="zh-TW">
                <a:ea typeface="新細明體" charset="-120"/>
              </a:rPr>
              <a:t>∞ </a:t>
            </a:r>
            <a:r>
              <a:rPr lang="en-US" altLang="zh-TW">
                <a:ea typeface="新細明體" charset="-120"/>
                <a:cs typeface="Arial" charset="0"/>
              </a:rPr>
              <a:t>-1</a:t>
            </a:r>
          </a:p>
        </p:txBody>
      </p:sp>
      <p:sp>
        <p:nvSpPr>
          <p:cNvPr id="63" name="Text Box 29"/>
          <p:cNvSpPr txBox="1">
            <a:spLocks noChangeArrowheads="1"/>
          </p:cNvSpPr>
          <p:nvPr/>
        </p:nvSpPr>
        <p:spPr bwMode="auto">
          <a:xfrm>
            <a:off x="5562600" y="2916223"/>
            <a:ext cx="12192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l-GR" dirty="0">
                <a:cs typeface="Arial" charset="0"/>
              </a:rPr>
              <a:t>π</a:t>
            </a:r>
            <a:r>
              <a:rPr lang="en-US" altLang="zh-TW" dirty="0">
                <a:ea typeface="新細明體" charset="-120"/>
                <a:cs typeface="Arial" charset="0"/>
              </a:rPr>
              <a:t>: nil C</a:t>
            </a:r>
          </a:p>
          <a:p>
            <a:r>
              <a:rPr lang="en-US" altLang="zh-TW" dirty="0">
                <a:ea typeface="新細明體" charset="-120"/>
                <a:cs typeface="Arial" charset="0"/>
              </a:rPr>
              <a:t>d: </a:t>
            </a:r>
            <a:r>
              <a:rPr lang="en-US" altLang="zh-TW" dirty="0">
                <a:ea typeface="新細明體" charset="-120"/>
              </a:rPr>
              <a:t>∞ </a:t>
            </a:r>
            <a:r>
              <a:rPr lang="en-US" altLang="zh-TW" dirty="0">
                <a:ea typeface="新細明體" charset="-120"/>
                <a:cs typeface="Arial" charset="0"/>
              </a:rPr>
              <a:t>2</a:t>
            </a:r>
          </a:p>
        </p:txBody>
      </p:sp>
      <p:sp>
        <p:nvSpPr>
          <p:cNvPr id="64" name="Text Box 30"/>
          <p:cNvSpPr txBox="1">
            <a:spLocks noChangeArrowheads="1"/>
          </p:cNvSpPr>
          <p:nvPr/>
        </p:nvSpPr>
        <p:spPr bwMode="auto">
          <a:xfrm>
            <a:off x="4038600" y="5507023"/>
            <a:ext cx="10668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l-GR">
                <a:cs typeface="Arial" charset="0"/>
              </a:rPr>
              <a:t>π</a:t>
            </a:r>
            <a:r>
              <a:rPr lang="en-US" altLang="zh-TW">
                <a:ea typeface="新細明體" charset="-120"/>
                <a:cs typeface="Arial" charset="0"/>
              </a:rPr>
              <a:t>: nil A</a:t>
            </a:r>
          </a:p>
          <a:p>
            <a:r>
              <a:rPr lang="en-US" altLang="zh-TW">
                <a:ea typeface="新細明體" charset="-120"/>
                <a:cs typeface="Arial" charset="0"/>
              </a:rPr>
              <a:t>d: </a:t>
            </a:r>
            <a:r>
              <a:rPr lang="en-US" altLang="zh-TW">
                <a:ea typeface="新細明體" charset="-120"/>
              </a:rPr>
              <a:t>∞ </a:t>
            </a:r>
            <a:r>
              <a:rPr lang="en-US" altLang="zh-TW">
                <a:ea typeface="新細明體" charset="-120"/>
                <a:cs typeface="Arial" charset="0"/>
              </a:rPr>
              <a:t>4</a:t>
            </a:r>
          </a:p>
        </p:txBody>
      </p:sp>
      <p:sp>
        <p:nvSpPr>
          <p:cNvPr id="65" name="Text Box 31"/>
          <p:cNvSpPr txBox="1">
            <a:spLocks noChangeArrowheads="1"/>
          </p:cNvSpPr>
          <p:nvPr/>
        </p:nvSpPr>
        <p:spPr bwMode="auto">
          <a:xfrm>
            <a:off x="8382001" y="5507023"/>
            <a:ext cx="777875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l-GR">
                <a:cs typeface="Arial" charset="0"/>
              </a:rPr>
              <a:t>π</a:t>
            </a:r>
            <a:r>
              <a:rPr lang="en-US" altLang="zh-TW">
                <a:ea typeface="新細明體" charset="-120"/>
                <a:cs typeface="Arial" charset="0"/>
              </a:rPr>
              <a:t>: nil</a:t>
            </a:r>
          </a:p>
          <a:p>
            <a:r>
              <a:rPr lang="en-US" altLang="zh-TW">
                <a:ea typeface="新細明體" charset="-120"/>
                <a:cs typeface="Arial" charset="0"/>
              </a:rPr>
              <a:t>d: ∞</a:t>
            </a:r>
          </a:p>
        </p:txBody>
      </p:sp>
      <p:sp>
        <p:nvSpPr>
          <p:cNvPr id="66" name="Line 32"/>
          <p:cNvSpPr>
            <a:spLocks noChangeShapeType="1"/>
          </p:cNvSpPr>
          <p:nvPr/>
        </p:nvSpPr>
        <p:spPr bwMode="auto">
          <a:xfrm flipH="1">
            <a:off x="4419600" y="5888023"/>
            <a:ext cx="7620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67" name="Line 33"/>
          <p:cNvSpPr>
            <a:spLocks noChangeShapeType="1"/>
          </p:cNvSpPr>
          <p:nvPr/>
        </p:nvSpPr>
        <p:spPr bwMode="auto">
          <a:xfrm flipH="1">
            <a:off x="5954484" y="3068623"/>
            <a:ext cx="7620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68" name="Line 34"/>
          <p:cNvSpPr>
            <a:spLocks noChangeShapeType="1"/>
          </p:cNvSpPr>
          <p:nvPr/>
        </p:nvSpPr>
        <p:spPr bwMode="auto">
          <a:xfrm flipH="1">
            <a:off x="5878284" y="3297223"/>
            <a:ext cx="7620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69" name="Line 35"/>
          <p:cNvSpPr>
            <a:spLocks noChangeShapeType="1"/>
          </p:cNvSpPr>
          <p:nvPr/>
        </p:nvSpPr>
        <p:spPr bwMode="auto">
          <a:xfrm flipH="1">
            <a:off x="8839200" y="1697023"/>
            <a:ext cx="7620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70" name="Line 36"/>
          <p:cNvSpPr>
            <a:spLocks noChangeShapeType="1"/>
          </p:cNvSpPr>
          <p:nvPr/>
        </p:nvSpPr>
        <p:spPr bwMode="auto">
          <a:xfrm flipH="1">
            <a:off x="8763000" y="1925623"/>
            <a:ext cx="7620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71" name="Line 37"/>
          <p:cNvSpPr>
            <a:spLocks noChangeShapeType="1"/>
          </p:cNvSpPr>
          <p:nvPr/>
        </p:nvSpPr>
        <p:spPr bwMode="auto">
          <a:xfrm flipH="1">
            <a:off x="4495800" y="5583223"/>
            <a:ext cx="7620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02040419"/>
      </p:ext>
    </p:extLst>
  </p:cSld>
  <p:clrMapOvr>
    <a:masterClrMapping/>
  </p:clrMapOvr>
  <p:transition>
    <p:fade thruBlk="1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Negative Cycle Walkthrough – 3</a:t>
            </a:r>
            <a:endParaRPr lang="zh-TW" altLang="en-US" dirty="0"/>
          </a:p>
        </p:txBody>
      </p:sp>
      <p:sp>
        <p:nvSpPr>
          <p:cNvPr id="72" name="Oval 2"/>
          <p:cNvSpPr>
            <a:spLocks noChangeArrowheads="1"/>
          </p:cNvSpPr>
          <p:nvPr/>
        </p:nvSpPr>
        <p:spPr bwMode="auto">
          <a:xfrm>
            <a:off x="3429000" y="1997094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zh-TW">
                <a:ea typeface="新細明體" charset="-120"/>
              </a:rPr>
              <a:t>A</a:t>
            </a:r>
          </a:p>
        </p:txBody>
      </p:sp>
      <p:sp>
        <p:nvSpPr>
          <p:cNvPr id="73" name="Oval 3"/>
          <p:cNvSpPr>
            <a:spLocks noChangeArrowheads="1"/>
          </p:cNvSpPr>
          <p:nvPr/>
        </p:nvSpPr>
        <p:spPr bwMode="auto">
          <a:xfrm>
            <a:off x="5627914" y="3575522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zh-TW">
                <a:ea typeface="新細明體" charset="-120"/>
              </a:rPr>
              <a:t>C</a:t>
            </a:r>
          </a:p>
        </p:txBody>
      </p:sp>
      <p:sp>
        <p:nvSpPr>
          <p:cNvPr id="74" name="Oval 4"/>
          <p:cNvSpPr>
            <a:spLocks noChangeArrowheads="1"/>
          </p:cNvSpPr>
          <p:nvPr/>
        </p:nvSpPr>
        <p:spPr bwMode="auto">
          <a:xfrm>
            <a:off x="7848600" y="1997094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zh-TW">
                <a:ea typeface="新細明體" charset="-120"/>
              </a:rPr>
              <a:t>B</a:t>
            </a:r>
          </a:p>
        </p:txBody>
      </p:sp>
      <p:sp>
        <p:nvSpPr>
          <p:cNvPr id="75" name="Oval 5"/>
          <p:cNvSpPr>
            <a:spLocks noChangeArrowheads="1"/>
          </p:cNvSpPr>
          <p:nvPr/>
        </p:nvSpPr>
        <p:spPr bwMode="auto">
          <a:xfrm>
            <a:off x="7848600" y="5045094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zh-TW">
                <a:ea typeface="新細明體" charset="-120"/>
              </a:rPr>
              <a:t>E</a:t>
            </a:r>
          </a:p>
        </p:txBody>
      </p:sp>
      <p:sp>
        <p:nvSpPr>
          <p:cNvPr id="76" name="Oval 6"/>
          <p:cNvSpPr>
            <a:spLocks noChangeArrowheads="1"/>
          </p:cNvSpPr>
          <p:nvPr/>
        </p:nvSpPr>
        <p:spPr bwMode="auto">
          <a:xfrm>
            <a:off x="3429000" y="5045094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zh-TW">
                <a:ea typeface="新細明體" charset="-120"/>
              </a:rPr>
              <a:t>D</a:t>
            </a:r>
          </a:p>
        </p:txBody>
      </p:sp>
      <p:sp>
        <p:nvSpPr>
          <p:cNvPr id="77" name="Line 7"/>
          <p:cNvSpPr>
            <a:spLocks noChangeShapeType="1"/>
          </p:cNvSpPr>
          <p:nvPr/>
        </p:nvSpPr>
        <p:spPr bwMode="auto">
          <a:xfrm flipH="1">
            <a:off x="4114800" y="2225694"/>
            <a:ext cx="3733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78" name="Line 8"/>
          <p:cNvSpPr>
            <a:spLocks noChangeShapeType="1"/>
          </p:cNvSpPr>
          <p:nvPr/>
        </p:nvSpPr>
        <p:spPr bwMode="auto">
          <a:xfrm flipH="1">
            <a:off x="4114800" y="2454294"/>
            <a:ext cx="3733800" cy="0"/>
          </a:xfrm>
          <a:prstGeom prst="line">
            <a:avLst/>
          </a:prstGeom>
          <a:noFill/>
          <a:ln w="44450">
            <a:solidFill>
              <a:schemeClr val="tx1"/>
            </a:solidFill>
            <a:round/>
            <a:headEnd type="triangle" w="med" len="med"/>
            <a:tailEnd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79" name="Line 9"/>
          <p:cNvSpPr>
            <a:spLocks noChangeShapeType="1"/>
          </p:cNvSpPr>
          <p:nvPr/>
        </p:nvSpPr>
        <p:spPr bwMode="auto">
          <a:xfrm flipH="1">
            <a:off x="4114800" y="5273694"/>
            <a:ext cx="3733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80" name="Line 10"/>
          <p:cNvSpPr>
            <a:spLocks noChangeShapeType="1"/>
          </p:cNvSpPr>
          <p:nvPr/>
        </p:nvSpPr>
        <p:spPr bwMode="auto">
          <a:xfrm>
            <a:off x="3657600" y="2682894"/>
            <a:ext cx="0" cy="2362200"/>
          </a:xfrm>
          <a:prstGeom prst="line">
            <a:avLst/>
          </a:prstGeom>
          <a:noFill/>
          <a:ln w="4445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81" name="Line 11"/>
          <p:cNvSpPr>
            <a:spLocks noChangeShapeType="1"/>
          </p:cNvSpPr>
          <p:nvPr/>
        </p:nvSpPr>
        <p:spPr bwMode="auto">
          <a:xfrm>
            <a:off x="8305800" y="2682894"/>
            <a:ext cx="0" cy="2362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82" name="Line 12"/>
          <p:cNvSpPr>
            <a:spLocks noChangeShapeType="1"/>
          </p:cNvSpPr>
          <p:nvPr/>
        </p:nvSpPr>
        <p:spPr bwMode="auto">
          <a:xfrm>
            <a:off x="3962400" y="2606694"/>
            <a:ext cx="1676400" cy="1066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83" name="Line 13"/>
          <p:cNvSpPr>
            <a:spLocks noChangeShapeType="1"/>
          </p:cNvSpPr>
          <p:nvPr/>
        </p:nvSpPr>
        <p:spPr bwMode="auto">
          <a:xfrm flipH="1">
            <a:off x="6248400" y="2606694"/>
            <a:ext cx="1676400" cy="1066800"/>
          </a:xfrm>
          <a:prstGeom prst="line">
            <a:avLst/>
          </a:prstGeom>
          <a:noFill/>
          <a:ln w="4445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84" name="Line 14"/>
          <p:cNvSpPr>
            <a:spLocks noChangeShapeType="1"/>
          </p:cNvSpPr>
          <p:nvPr/>
        </p:nvSpPr>
        <p:spPr bwMode="auto">
          <a:xfrm flipH="1">
            <a:off x="3962400" y="4054494"/>
            <a:ext cx="1676400" cy="990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86" name="Line 16"/>
          <p:cNvSpPr>
            <a:spLocks noChangeShapeType="1"/>
          </p:cNvSpPr>
          <p:nvPr/>
        </p:nvSpPr>
        <p:spPr bwMode="auto">
          <a:xfrm flipV="1">
            <a:off x="4038600" y="4206894"/>
            <a:ext cx="1676400" cy="990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87" name="Text Box 17"/>
          <p:cNvSpPr txBox="1">
            <a:spLocks noChangeArrowheads="1"/>
          </p:cNvSpPr>
          <p:nvPr/>
        </p:nvSpPr>
        <p:spPr bwMode="auto">
          <a:xfrm>
            <a:off x="5851525" y="1881207"/>
            <a:ext cx="311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TW">
                <a:ea typeface="新細明體" charset="-120"/>
              </a:rPr>
              <a:t>2</a:t>
            </a:r>
          </a:p>
        </p:txBody>
      </p:sp>
      <p:sp>
        <p:nvSpPr>
          <p:cNvPr id="88" name="Text Box 18"/>
          <p:cNvSpPr txBox="1">
            <a:spLocks noChangeArrowheads="1"/>
          </p:cNvSpPr>
          <p:nvPr/>
        </p:nvSpPr>
        <p:spPr bwMode="auto">
          <a:xfrm>
            <a:off x="5851525" y="2414607"/>
            <a:ext cx="37221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TW">
                <a:ea typeface="新細明體" charset="-120"/>
              </a:rPr>
              <a:t>-1</a:t>
            </a:r>
          </a:p>
        </p:txBody>
      </p:sp>
      <p:sp>
        <p:nvSpPr>
          <p:cNvPr id="89" name="Text Box 19"/>
          <p:cNvSpPr txBox="1">
            <a:spLocks noChangeArrowheads="1"/>
          </p:cNvSpPr>
          <p:nvPr/>
        </p:nvSpPr>
        <p:spPr bwMode="auto">
          <a:xfrm>
            <a:off x="3260725" y="3633807"/>
            <a:ext cx="311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TW">
                <a:ea typeface="新細明體" charset="-120"/>
              </a:rPr>
              <a:t>4</a:t>
            </a:r>
          </a:p>
        </p:txBody>
      </p:sp>
      <p:sp>
        <p:nvSpPr>
          <p:cNvPr id="90" name="Text Box 20"/>
          <p:cNvSpPr txBox="1">
            <a:spLocks noChangeArrowheads="1"/>
          </p:cNvSpPr>
          <p:nvPr/>
        </p:nvSpPr>
        <p:spPr bwMode="auto">
          <a:xfrm>
            <a:off x="8289925" y="3481407"/>
            <a:ext cx="37221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TW">
                <a:ea typeface="新細明體" charset="-120"/>
              </a:rPr>
              <a:t>-3</a:t>
            </a:r>
          </a:p>
        </p:txBody>
      </p:sp>
      <p:sp>
        <p:nvSpPr>
          <p:cNvPr id="91" name="Text Box 21"/>
          <p:cNvSpPr txBox="1">
            <a:spLocks noChangeArrowheads="1"/>
          </p:cNvSpPr>
          <p:nvPr/>
        </p:nvSpPr>
        <p:spPr bwMode="auto">
          <a:xfrm>
            <a:off x="4479925" y="3100407"/>
            <a:ext cx="311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TW">
                <a:ea typeface="新細明體" charset="-120"/>
              </a:rPr>
              <a:t>2</a:t>
            </a:r>
          </a:p>
        </p:txBody>
      </p:sp>
      <p:sp>
        <p:nvSpPr>
          <p:cNvPr id="92" name="Text Box 22"/>
          <p:cNvSpPr txBox="1">
            <a:spLocks noChangeArrowheads="1"/>
          </p:cNvSpPr>
          <p:nvPr/>
        </p:nvSpPr>
        <p:spPr bwMode="auto">
          <a:xfrm>
            <a:off x="7146925" y="3100407"/>
            <a:ext cx="311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TW" b="1">
                <a:ea typeface="新細明體" charset="-120"/>
              </a:rPr>
              <a:t>1</a:t>
            </a:r>
          </a:p>
        </p:txBody>
      </p:sp>
      <p:sp>
        <p:nvSpPr>
          <p:cNvPr id="93" name="Text Box 23"/>
          <p:cNvSpPr txBox="1">
            <a:spLocks noChangeArrowheads="1"/>
          </p:cNvSpPr>
          <p:nvPr/>
        </p:nvSpPr>
        <p:spPr bwMode="auto">
          <a:xfrm>
            <a:off x="4479925" y="4243407"/>
            <a:ext cx="311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TW">
                <a:ea typeface="新細明體" charset="-120"/>
              </a:rPr>
              <a:t>5</a:t>
            </a:r>
          </a:p>
        </p:txBody>
      </p:sp>
      <p:sp>
        <p:nvSpPr>
          <p:cNvPr id="94" name="Text Box 24"/>
          <p:cNvSpPr txBox="1">
            <a:spLocks noChangeArrowheads="1"/>
          </p:cNvSpPr>
          <p:nvPr/>
        </p:nvSpPr>
        <p:spPr bwMode="auto">
          <a:xfrm>
            <a:off x="6918325" y="4243407"/>
            <a:ext cx="311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TW" dirty="0">
                <a:ea typeface="新細明體" charset="-120"/>
              </a:rPr>
              <a:t>1</a:t>
            </a:r>
          </a:p>
        </p:txBody>
      </p:sp>
      <p:sp>
        <p:nvSpPr>
          <p:cNvPr id="95" name="Text Box 25"/>
          <p:cNvSpPr txBox="1">
            <a:spLocks noChangeArrowheads="1"/>
          </p:cNvSpPr>
          <p:nvPr/>
        </p:nvSpPr>
        <p:spPr bwMode="auto">
          <a:xfrm>
            <a:off x="4937125" y="4624407"/>
            <a:ext cx="37221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TW">
                <a:ea typeface="新細明體" charset="-120"/>
              </a:rPr>
              <a:t>-1</a:t>
            </a:r>
          </a:p>
        </p:txBody>
      </p:sp>
      <p:sp>
        <p:nvSpPr>
          <p:cNvPr id="96" name="Text Box 26"/>
          <p:cNvSpPr txBox="1">
            <a:spLocks noChangeArrowheads="1"/>
          </p:cNvSpPr>
          <p:nvPr/>
        </p:nvSpPr>
        <p:spPr bwMode="auto">
          <a:xfrm>
            <a:off x="5699125" y="5234007"/>
            <a:ext cx="311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TW">
                <a:ea typeface="新細明體" charset="-120"/>
              </a:rPr>
              <a:t>4</a:t>
            </a:r>
          </a:p>
        </p:txBody>
      </p:sp>
      <p:sp>
        <p:nvSpPr>
          <p:cNvPr id="97" name="Text Box 27"/>
          <p:cNvSpPr txBox="1">
            <a:spLocks noChangeArrowheads="1"/>
          </p:cNvSpPr>
          <p:nvPr/>
        </p:nvSpPr>
        <p:spPr bwMode="auto">
          <a:xfrm>
            <a:off x="3032126" y="1424007"/>
            <a:ext cx="777875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l-GR">
                <a:cs typeface="Arial" charset="0"/>
              </a:rPr>
              <a:t>π</a:t>
            </a:r>
            <a:r>
              <a:rPr lang="en-US" altLang="zh-TW">
                <a:ea typeface="新細明體" charset="-120"/>
                <a:cs typeface="Arial" charset="0"/>
              </a:rPr>
              <a:t>: nil</a:t>
            </a:r>
          </a:p>
          <a:p>
            <a:r>
              <a:rPr lang="en-US" altLang="zh-TW">
                <a:ea typeface="新細明體" charset="-120"/>
                <a:cs typeface="Arial" charset="0"/>
              </a:rPr>
              <a:t>d: 0</a:t>
            </a:r>
          </a:p>
        </p:txBody>
      </p:sp>
      <p:sp>
        <p:nvSpPr>
          <p:cNvPr id="98" name="Text Box 28"/>
          <p:cNvSpPr txBox="1">
            <a:spLocks noChangeArrowheads="1"/>
          </p:cNvSpPr>
          <p:nvPr/>
        </p:nvSpPr>
        <p:spPr bwMode="auto">
          <a:xfrm>
            <a:off x="8382000" y="1539894"/>
            <a:ext cx="13716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l-GR">
                <a:cs typeface="Arial" charset="0"/>
              </a:rPr>
              <a:t>π</a:t>
            </a:r>
            <a:r>
              <a:rPr lang="en-US" altLang="zh-TW">
                <a:ea typeface="新細明體" charset="-120"/>
                <a:cs typeface="Arial" charset="0"/>
              </a:rPr>
              <a:t>: nil A</a:t>
            </a:r>
          </a:p>
          <a:p>
            <a:r>
              <a:rPr lang="en-US" altLang="zh-TW">
                <a:ea typeface="新細明體" charset="-120"/>
                <a:cs typeface="Arial" charset="0"/>
              </a:rPr>
              <a:t>d: </a:t>
            </a:r>
            <a:r>
              <a:rPr lang="en-US" altLang="zh-TW">
                <a:ea typeface="新細明體" charset="-120"/>
              </a:rPr>
              <a:t>∞ </a:t>
            </a:r>
            <a:r>
              <a:rPr lang="en-US" altLang="zh-TW">
                <a:ea typeface="新細明體" charset="-120"/>
                <a:cs typeface="Arial" charset="0"/>
              </a:rPr>
              <a:t>-1</a:t>
            </a:r>
          </a:p>
        </p:txBody>
      </p:sp>
      <p:sp>
        <p:nvSpPr>
          <p:cNvPr id="99" name="Text Box 29"/>
          <p:cNvSpPr txBox="1">
            <a:spLocks noChangeArrowheads="1"/>
          </p:cNvSpPr>
          <p:nvPr/>
        </p:nvSpPr>
        <p:spPr bwMode="auto">
          <a:xfrm>
            <a:off x="5562600" y="2911494"/>
            <a:ext cx="12192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l-GR">
                <a:cs typeface="Arial" charset="0"/>
              </a:rPr>
              <a:t>π</a:t>
            </a:r>
            <a:r>
              <a:rPr lang="en-US" altLang="zh-TW">
                <a:ea typeface="新細明體" charset="-120"/>
                <a:cs typeface="Arial" charset="0"/>
              </a:rPr>
              <a:t>: nil C B</a:t>
            </a:r>
          </a:p>
          <a:p>
            <a:r>
              <a:rPr lang="en-US" altLang="zh-TW">
                <a:ea typeface="新細明體" charset="-120"/>
                <a:cs typeface="Arial" charset="0"/>
              </a:rPr>
              <a:t>d: </a:t>
            </a:r>
            <a:r>
              <a:rPr lang="en-US" altLang="zh-TW">
                <a:ea typeface="新細明體" charset="-120"/>
              </a:rPr>
              <a:t>∞ </a:t>
            </a:r>
            <a:r>
              <a:rPr lang="en-US" altLang="zh-TW">
                <a:ea typeface="新細明體" charset="-120"/>
                <a:cs typeface="Arial" charset="0"/>
              </a:rPr>
              <a:t>2 0</a:t>
            </a:r>
          </a:p>
        </p:txBody>
      </p:sp>
      <p:sp>
        <p:nvSpPr>
          <p:cNvPr id="100" name="Text Box 30"/>
          <p:cNvSpPr txBox="1">
            <a:spLocks noChangeArrowheads="1"/>
          </p:cNvSpPr>
          <p:nvPr/>
        </p:nvSpPr>
        <p:spPr bwMode="auto">
          <a:xfrm>
            <a:off x="4038600" y="5502294"/>
            <a:ext cx="10668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l-GR">
                <a:cs typeface="Arial" charset="0"/>
              </a:rPr>
              <a:t>π</a:t>
            </a:r>
            <a:r>
              <a:rPr lang="en-US" altLang="zh-TW">
                <a:ea typeface="新細明體" charset="-120"/>
                <a:cs typeface="Arial" charset="0"/>
              </a:rPr>
              <a:t>: nil A</a:t>
            </a:r>
          </a:p>
          <a:p>
            <a:r>
              <a:rPr lang="en-US" altLang="zh-TW">
                <a:ea typeface="新細明體" charset="-120"/>
                <a:cs typeface="Arial" charset="0"/>
              </a:rPr>
              <a:t>d: </a:t>
            </a:r>
            <a:r>
              <a:rPr lang="en-US" altLang="zh-TW">
                <a:ea typeface="新細明體" charset="-120"/>
              </a:rPr>
              <a:t>∞ </a:t>
            </a:r>
            <a:r>
              <a:rPr lang="en-US" altLang="zh-TW">
                <a:ea typeface="新細明體" charset="-120"/>
                <a:cs typeface="Arial" charset="0"/>
              </a:rPr>
              <a:t>4</a:t>
            </a:r>
          </a:p>
        </p:txBody>
      </p:sp>
      <p:sp>
        <p:nvSpPr>
          <p:cNvPr id="101" name="Text Box 31"/>
          <p:cNvSpPr txBox="1">
            <a:spLocks noChangeArrowheads="1"/>
          </p:cNvSpPr>
          <p:nvPr/>
        </p:nvSpPr>
        <p:spPr bwMode="auto">
          <a:xfrm>
            <a:off x="8382000" y="5502294"/>
            <a:ext cx="9906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l-GR" dirty="0">
                <a:cs typeface="Arial" charset="0"/>
              </a:rPr>
              <a:t>π</a:t>
            </a:r>
            <a:r>
              <a:rPr lang="en-US" altLang="zh-TW" dirty="0">
                <a:ea typeface="新細明體" charset="-120"/>
                <a:cs typeface="Arial" charset="0"/>
              </a:rPr>
              <a:t>: nil</a:t>
            </a:r>
          </a:p>
          <a:p>
            <a:r>
              <a:rPr lang="en-US" altLang="zh-TW" dirty="0">
                <a:ea typeface="新細明體" charset="-120"/>
                <a:cs typeface="Arial" charset="0"/>
              </a:rPr>
              <a:t>d: ∞</a:t>
            </a:r>
          </a:p>
        </p:txBody>
      </p:sp>
      <p:sp>
        <p:nvSpPr>
          <p:cNvPr id="102" name="Line 32"/>
          <p:cNvSpPr>
            <a:spLocks noChangeShapeType="1"/>
          </p:cNvSpPr>
          <p:nvPr/>
        </p:nvSpPr>
        <p:spPr bwMode="auto">
          <a:xfrm flipH="1">
            <a:off x="4419600" y="5883294"/>
            <a:ext cx="7620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03" name="Line 33"/>
          <p:cNvSpPr>
            <a:spLocks noChangeShapeType="1"/>
          </p:cNvSpPr>
          <p:nvPr/>
        </p:nvSpPr>
        <p:spPr bwMode="auto">
          <a:xfrm flipH="1">
            <a:off x="6019800" y="3063894"/>
            <a:ext cx="7620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04" name="Line 34"/>
          <p:cNvSpPr>
            <a:spLocks noChangeShapeType="1"/>
          </p:cNvSpPr>
          <p:nvPr/>
        </p:nvSpPr>
        <p:spPr bwMode="auto">
          <a:xfrm flipH="1">
            <a:off x="5943600" y="3292494"/>
            <a:ext cx="7620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05" name="Line 35"/>
          <p:cNvSpPr>
            <a:spLocks noChangeShapeType="1"/>
          </p:cNvSpPr>
          <p:nvPr/>
        </p:nvSpPr>
        <p:spPr bwMode="auto">
          <a:xfrm flipH="1">
            <a:off x="8839200" y="1692294"/>
            <a:ext cx="7620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06" name="Line 36"/>
          <p:cNvSpPr>
            <a:spLocks noChangeShapeType="1"/>
          </p:cNvSpPr>
          <p:nvPr/>
        </p:nvSpPr>
        <p:spPr bwMode="auto">
          <a:xfrm flipH="1">
            <a:off x="8763000" y="1920894"/>
            <a:ext cx="7620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07" name="Line 37"/>
          <p:cNvSpPr>
            <a:spLocks noChangeShapeType="1"/>
          </p:cNvSpPr>
          <p:nvPr/>
        </p:nvSpPr>
        <p:spPr bwMode="auto">
          <a:xfrm flipH="1">
            <a:off x="4495800" y="5578494"/>
            <a:ext cx="7620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10" name="Line 40"/>
          <p:cNvSpPr>
            <a:spLocks noChangeShapeType="1"/>
          </p:cNvSpPr>
          <p:nvPr/>
        </p:nvSpPr>
        <p:spPr bwMode="auto">
          <a:xfrm flipH="1">
            <a:off x="6089878" y="3292494"/>
            <a:ext cx="7620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11" name="Line 41"/>
          <p:cNvSpPr>
            <a:spLocks noChangeShapeType="1"/>
          </p:cNvSpPr>
          <p:nvPr/>
        </p:nvSpPr>
        <p:spPr bwMode="auto">
          <a:xfrm flipH="1">
            <a:off x="6166078" y="3063894"/>
            <a:ext cx="7620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12" name="Line 12"/>
          <p:cNvSpPr>
            <a:spLocks noChangeShapeType="1"/>
          </p:cNvSpPr>
          <p:nvPr/>
        </p:nvSpPr>
        <p:spPr bwMode="auto">
          <a:xfrm>
            <a:off x="6260648" y="4099836"/>
            <a:ext cx="1676400" cy="1066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05091901"/>
      </p:ext>
    </p:extLst>
  </p:cSld>
  <p:clrMapOvr>
    <a:masterClrMapping/>
  </p:clrMapOvr>
  <p:transition>
    <p:fade thruBlk="1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Negative Cycle Walkthrough – 4</a:t>
            </a:r>
            <a:endParaRPr lang="zh-TW" altLang="en-US" dirty="0"/>
          </a:p>
        </p:txBody>
      </p:sp>
      <p:sp>
        <p:nvSpPr>
          <p:cNvPr id="44" name="Oval 2"/>
          <p:cNvSpPr>
            <a:spLocks noChangeArrowheads="1"/>
          </p:cNvSpPr>
          <p:nvPr/>
        </p:nvSpPr>
        <p:spPr bwMode="auto">
          <a:xfrm>
            <a:off x="3429000" y="1997094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zh-TW">
                <a:ea typeface="新細明體" charset="-120"/>
              </a:rPr>
              <a:t>A</a:t>
            </a:r>
          </a:p>
        </p:txBody>
      </p:sp>
      <p:sp>
        <p:nvSpPr>
          <p:cNvPr id="45" name="Oval 3"/>
          <p:cNvSpPr>
            <a:spLocks noChangeArrowheads="1"/>
          </p:cNvSpPr>
          <p:nvPr/>
        </p:nvSpPr>
        <p:spPr bwMode="auto">
          <a:xfrm>
            <a:off x="5638800" y="3597294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zh-TW">
                <a:ea typeface="新細明體" charset="-120"/>
              </a:rPr>
              <a:t>C</a:t>
            </a:r>
          </a:p>
        </p:txBody>
      </p:sp>
      <p:sp>
        <p:nvSpPr>
          <p:cNvPr id="46" name="Oval 4"/>
          <p:cNvSpPr>
            <a:spLocks noChangeArrowheads="1"/>
          </p:cNvSpPr>
          <p:nvPr/>
        </p:nvSpPr>
        <p:spPr bwMode="auto">
          <a:xfrm>
            <a:off x="7848600" y="1997094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zh-TW">
                <a:ea typeface="新細明體" charset="-120"/>
              </a:rPr>
              <a:t>B</a:t>
            </a:r>
          </a:p>
        </p:txBody>
      </p:sp>
      <p:sp>
        <p:nvSpPr>
          <p:cNvPr id="47" name="Oval 5"/>
          <p:cNvSpPr>
            <a:spLocks noChangeArrowheads="1"/>
          </p:cNvSpPr>
          <p:nvPr/>
        </p:nvSpPr>
        <p:spPr bwMode="auto">
          <a:xfrm>
            <a:off x="7848600" y="5045094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zh-TW">
                <a:ea typeface="新細明體" charset="-120"/>
              </a:rPr>
              <a:t>E</a:t>
            </a:r>
          </a:p>
        </p:txBody>
      </p:sp>
      <p:sp>
        <p:nvSpPr>
          <p:cNvPr id="48" name="Oval 6"/>
          <p:cNvSpPr>
            <a:spLocks noChangeArrowheads="1"/>
          </p:cNvSpPr>
          <p:nvPr/>
        </p:nvSpPr>
        <p:spPr bwMode="auto">
          <a:xfrm>
            <a:off x="3429000" y="5045094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zh-TW">
                <a:ea typeface="新細明體" charset="-120"/>
              </a:rPr>
              <a:t>D</a:t>
            </a:r>
          </a:p>
        </p:txBody>
      </p:sp>
      <p:sp>
        <p:nvSpPr>
          <p:cNvPr id="49" name="Line 7"/>
          <p:cNvSpPr>
            <a:spLocks noChangeShapeType="1"/>
          </p:cNvSpPr>
          <p:nvPr/>
        </p:nvSpPr>
        <p:spPr bwMode="auto">
          <a:xfrm flipH="1">
            <a:off x="4114800" y="2225694"/>
            <a:ext cx="3733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50" name="Line 8"/>
          <p:cNvSpPr>
            <a:spLocks noChangeShapeType="1"/>
          </p:cNvSpPr>
          <p:nvPr/>
        </p:nvSpPr>
        <p:spPr bwMode="auto">
          <a:xfrm flipH="1">
            <a:off x="4114800" y="2454294"/>
            <a:ext cx="3733800" cy="0"/>
          </a:xfrm>
          <a:prstGeom prst="line">
            <a:avLst/>
          </a:prstGeom>
          <a:noFill/>
          <a:ln w="44450">
            <a:solidFill>
              <a:schemeClr val="tx1"/>
            </a:solidFill>
            <a:round/>
            <a:headEnd type="triangle" w="med" len="med"/>
            <a:tailEnd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51" name="Line 9"/>
          <p:cNvSpPr>
            <a:spLocks noChangeShapeType="1"/>
          </p:cNvSpPr>
          <p:nvPr/>
        </p:nvSpPr>
        <p:spPr bwMode="auto">
          <a:xfrm flipH="1">
            <a:off x="4114800" y="5273694"/>
            <a:ext cx="3733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52" name="Line 10"/>
          <p:cNvSpPr>
            <a:spLocks noChangeShapeType="1"/>
          </p:cNvSpPr>
          <p:nvPr/>
        </p:nvSpPr>
        <p:spPr bwMode="auto">
          <a:xfrm>
            <a:off x="3657600" y="2682894"/>
            <a:ext cx="0" cy="2362200"/>
          </a:xfrm>
          <a:prstGeom prst="line">
            <a:avLst/>
          </a:prstGeom>
          <a:noFill/>
          <a:ln w="4445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53" name="Line 11"/>
          <p:cNvSpPr>
            <a:spLocks noChangeShapeType="1"/>
          </p:cNvSpPr>
          <p:nvPr/>
        </p:nvSpPr>
        <p:spPr bwMode="auto">
          <a:xfrm>
            <a:off x="8305800" y="2682894"/>
            <a:ext cx="0" cy="2362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54" name="Line 12"/>
          <p:cNvSpPr>
            <a:spLocks noChangeShapeType="1"/>
          </p:cNvSpPr>
          <p:nvPr/>
        </p:nvSpPr>
        <p:spPr bwMode="auto">
          <a:xfrm>
            <a:off x="3962400" y="2606694"/>
            <a:ext cx="1676400" cy="1066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55" name="Line 13"/>
          <p:cNvSpPr>
            <a:spLocks noChangeShapeType="1"/>
          </p:cNvSpPr>
          <p:nvPr/>
        </p:nvSpPr>
        <p:spPr bwMode="auto">
          <a:xfrm flipH="1">
            <a:off x="6248400" y="2606694"/>
            <a:ext cx="1676400" cy="1066800"/>
          </a:xfrm>
          <a:prstGeom prst="line">
            <a:avLst/>
          </a:prstGeom>
          <a:noFill/>
          <a:ln w="4445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56" name="Line 14"/>
          <p:cNvSpPr>
            <a:spLocks noChangeShapeType="1"/>
          </p:cNvSpPr>
          <p:nvPr/>
        </p:nvSpPr>
        <p:spPr bwMode="auto">
          <a:xfrm flipH="1">
            <a:off x="3962400" y="4054494"/>
            <a:ext cx="1676400" cy="990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57" name="Line 15"/>
          <p:cNvSpPr>
            <a:spLocks noChangeShapeType="1"/>
          </p:cNvSpPr>
          <p:nvPr/>
        </p:nvSpPr>
        <p:spPr bwMode="auto">
          <a:xfrm>
            <a:off x="6259286" y="4130694"/>
            <a:ext cx="1676400" cy="990600"/>
          </a:xfrm>
          <a:prstGeom prst="line">
            <a:avLst/>
          </a:prstGeom>
          <a:noFill/>
          <a:ln w="4445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58" name="Line 16"/>
          <p:cNvSpPr>
            <a:spLocks noChangeShapeType="1"/>
          </p:cNvSpPr>
          <p:nvPr/>
        </p:nvSpPr>
        <p:spPr bwMode="auto">
          <a:xfrm flipV="1">
            <a:off x="4038600" y="4206894"/>
            <a:ext cx="1676400" cy="990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59" name="Text Box 17"/>
          <p:cNvSpPr txBox="1">
            <a:spLocks noChangeArrowheads="1"/>
          </p:cNvSpPr>
          <p:nvPr/>
        </p:nvSpPr>
        <p:spPr bwMode="auto">
          <a:xfrm>
            <a:off x="5851525" y="1881207"/>
            <a:ext cx="311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TW">
                <a:ea typeface="新細明體" charset="-120"/>
              </a:rPr>
              <a:t>2</a:t>
            </a:r>
          </a:p>
        </p:txBody>
      </p:sp>
      <p:sp>
        <p:nvSpPr>
          <p:cNvPr id="60" name="Text Box 18"/>
          <p:cNvSpPr txBox="1">
            <a:spLocks noChangeArrowheads="1"/>
          </p:cNvSpPr>
          <p:nvPr/>
        </p:nvSpPr>
        <p:spPr bwMode="auto">
          <a:xfrm>
            <a:off x="5851525" y="2414607"/>
            <a:ext cx="37221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TW">
                <a:ea typeface="新細明體" charset="-120"/>
              </a:rPr>
              <a:t>-1</a:t>
            </a:r>
          </a:p>
        </p:txBody>
      </p:sp>
      <p:sp>
        <p:nvSpPr>
          <p:cNvPr id="61" name="Text Box 19"/>
          <p:cNvSpPr txBox="1">
            <a:spLocks noChangeArrowheads="1"/>
          </p:cNvSpPr>
          <p:nvPr/>
        </p:nvSpPr>
        <p:spPr bwMode="auto">
          <a:xfrm>
            <a:off x="3260725" y="3633807"/>
            <a:ext cx="311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TW">
                <a:ea typeface="新細明體" charset="-120"/>
              </a:rPr>
              <a:t>4</a:t>
            </a:r>
          </a:p>
        </p:txBody>
      </p:sp>
      <p:sp>
        <p:nvSpPr>
          <p:cNvPr id="62" name="Text Box 20"/>
          <p:cNvSpPr txBox="1">
            <a:spLocks noChangeArrowheads="1"/>
          </p:cNvSpPr>
          <p:nvPr/>
        </p:nvSpPr>
        <p:spPr bwMode="auto">
          <a:xfrm>
            <a:off x="8289925" y="3481407"/>
            <a:ext cx="37221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TW">
                <a:ea typeface="新細明體" charset="-120"/>
              </a:rPr>
              <a:t>-3</a:t>
            </a:r>
          </a:p>
        </p:txBody>
      </p:sp>
      <p:sp>
        <p:nvSpPr>
          <p:cNvPr id="63" name="Text Box 21"/>
          <p:cNvSpPr txBox="1">
            <a:spLocks noChangeArrowheads="1"/>
          </p:cNvSpPr>
          <p:nvPr/>
        </p:nvSpPr>
        <p:spPr bwMode="auto">
          <a:xfrm>
            <a:off x="4479925" y="3100407"/>
            <a:ext cx="311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TW">
                <a:ea typeface="新細明體" charset="-120"/>
              </a:rPr>
              <a:t>2</a:t>
            </a:r>
          </a:p>
        </p:txBody>
      </p:sp>
      <p:sp>
        <p:nvSpPr>
          <p:cNvPr id="64" name="Text Box 22"/>
          <p:cNvSpPr txBox="1">
            <a:spLocks noChangeArrowheads="1"/>
          </p:cNvSpPr>
          <p:nvPr/>
        </p:nvSpPr>
        <p:spPr bwMode="auto">
          <a:xfrm>
            <a:off x="7146925" y="3100407"/>
            <a:ext cx="311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TW" b="1">
                <a:ea typeface="新細明體" charset="-120"/>
              </a:rPr>
              <a:t>1</a:t>
            </a:r>
          </a:p>
        </p:txBody>
      </p:sp>
      <p:sp>
        <p:nvSpPr>
          <p:cNvPr id="65" name="Text Box 23"/>
          <p:cNvSpPr txBox="1">
            <a:spLocks noChangeArrowheads="1"/>
          </p:cNvSpPr>
          <p:nvPr/>
        </p:nvSpPr>
        <p:spPr bwMode="auto">
          <a:xfrm>
            <a:off x="4479925" y="4243407"/>
            <a:ext cx="311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TW">
                <a:ea typeface="新細明體" charset="-120"/>
              </a:rPr>
              <a:t>5</a:t>
            </a:r>
          </a:p>
        </p:txBody>
      </p:sp>
      <p:sp>
        <p:nvSpPr>
          <p:cNvPr id="66" name="Text Box 24"/>
          <p:cNvSpPr txBox="1">
            <a:spLocks noChangeArrowheads="1"/>
          </p:cNvSpPr>
          <p:nvPr/>
        </p:nvSpPr>
        <p:spPr bwMode="auto">
          <a:xfrm>
            <a:off x="6918325" y="4243407"/>
            <a:ext cx="311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TW" b="1">
                <a:ea typeface="新細明體" charset="-120"/>
              </a:rPr>
              <a:t>1</a:t>
            </a:r>
          </a:p>
        </p:txBody>
      </p:sp>
      <p:sp>
        <p:nvSpPr>
          <p:cNvPr id="67" name="Text Box 25"/>
          <p:cNvSpPr txBox="1">
            <a:spLocks noChangeArrowheads="1"/>
          </p:cNvSpPr>
          <p:nvPr/>
        </p:nvSpPr>
        <p:spPr bwMode="auto">
          <a:xfrm>
            <a:off x="4937125" y="4624407"/>
            <a:ext cx="37221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TW">
                <a:ea typeface="新細明體" charset="-120"/>
              </a:rPr>
              <a:t>-1</a:t>
            </a:r>
          </a:p>
        </p:txBody>
      </p:sp>
      <p:sp>
        <p:nvSpPr>
          <p:cNvPr id="68" name="Text Box 26"/>
          <p:cNvSpPr txBox="1">
            <a:spLocks noChangeArrowheads="1"/>
          </p:cNvSpPr>
          <p:nvPr/>
        </p:nvSpPr>
        <p:spPr bwMode="auto">
          <a:xfrm>
            <a:off x="5699125" y="5234007"/>
            <a:ext cx="311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TW">
                <a:ea typeface="新細明體" charset="-120"/>
              </a:rPr>
              <a:t>4</a:t>
            </a:r>
          </a:p>
        </p:txBody>
      </p:sp>
      <p:sp>
        <p:nvSpPr>
          <p:cNvPr id="69" name="Text Box 27"/>
          <p:cNvSpPr txBox="1">
            <a:spLocks noChangeArrowheads="1"/>
          </p:cNvSpPr>
          <p:nvPr/>
        </p:nvSpPr>
        <p:spPr bwMode="auto">
          <a:xfrm>
            <a:off x="3032126" y="1424007"/>
            <a:ext cx="777875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l-GR">
                <a:cs typeface="Arial" charset="0"/>
              </a:rPr>
              <a:t>π</a:t>
            </a:r>
            <a:r>
              <a:rPr lang="en-US" altLang="zh-TW">
                <a:ea typeface="新細明體" charset="-120"/>
                <a:cs typeface="Arial" charset="0"/>
              </a:rPr>
              <a:t>: nil</a:t>
            </a:r>
          </a:p>
          <a:p>
            <a:r>
              <a:rPr lang="en-US" altLang="zh-TW">
                <a:ea typeface="新細明體" charset="-120"/>
                <a:cs typeface="Arial" charset="0"/>
              </a:rPr>
              <a:t>d: 0</a:t>
            </a:r>
          </a:p>
        </p:txBody>
      </p:sp>
      <p:sp>
        <p:nvSpPr>
          <p:cNvPr id="70" name="Text Box 28"/>
          <p:cNvSpPr txBox="1">
            <a:spLocks noChangeArrowheads="1"/>
          </p:cNvSpPr>
          <p:nvPr/>
        </p:nvSpPr>
        <p:spPr bwMode="auto">
          <a:xfrm>
            <a:off x="8382000" y="1539894"/>
            <a:ext cx="13716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l-GR">
                <a:cs typeface="Arial" charset="0"/>
              </a:rPr>
              <a:t>π</a:t>
            </a:r>
            <a:r>
              <a:rPr lang="en-US" altLang="zh-TW">
                <a:ea typeface="新細明體" charset="-120"/>
                <a:cs typeface="Arial" charset="0"/>
              </a:rPr>
              <a:t>: nil A</a:t>
            </a:r>
          </a:p>
          <a:p>
            <a:r>
              <a:rPr lang="en-US" altLang="zh-TW">
                <a:ea typeface="新細明體" charset="-120"/>
                <a:cs typeface="Arial" charset="0"/>
              </a:rPr>
              <a:t>d: </a:t>
            </a:r>
            <a:r>
              <a:rPr lang="en-US" altLang="zh-TW">
                <a:ea typeface="新細明體" charset="-120"/>
              </a:rPr>
              <a:t>∞ </a:t>
            </a:r>
            <a:r>
              <a:rPr lang="en-US" altLang="zh-TW">
                <a:ea typeface="新細明體" charset="-120"/>
                <a:cs typeface="Arial" charset="0"/>
              </a:rPr>
              <a:t>-1</a:t>
            </a:r>
          </a:p>
        </p:txBody>
      </p:sp>
      <p:sp>
        <p:nvSpPr>
          <p:cNvPr id="71" name="Text Box 29"/>
          <p:cNvSpPr txBox="1">
            <a:spLocks noChangeArrowheads="1"/>
          </p:cNvSpPr>
          <p:nvPr/>
        </p:nvSpPr>
        <p:spPr bwMode="auto">
          <a:xfrm>
            <a:off x="5562600" y="2911494"/>
            <a:ext cx="12192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l-GR">
                <a:cs typeface="Arial" charset="0"/>
              </a:rPr>
              <a:t>π</a:t>
            </a:r>
            <a:r>
              <a:rPr lang="en-US" altLang="zh-TW">
                <a:ea typeface="新細明體" charset="-120"/>
                <a:cs typeface="Arial" charset="0"/>
              </a:rPr>
              <a:t>: nil C B</a:t>
            </a:r>
          </a:p>
          <a:p>
            <a:r>
              <a:rPr lang="en-US" altLang="zh-TW">
                <a:ea typeface="新細明體" charset="-120"/>
                <a:cs typeface="Arial" charset="0"/>
              </a:rPr>
              <a:t>d: </a:t>
            </a:r>
            <a:r>
              <a:rPr lang="en-US" altLang="zh-TW">
                <a:ea typeface="新細明體" charset="-120"/>
              </a:rPr>
              <a:t>∞ </a:t>
            </a:r>
            <a:r>
              <a:rPr lang="en-US" altLang="zh-TW">
                <a:ea typeface="新細明體" charset="-120"/>
                <a:cs typeface="Arial" charset="0"/>
              </a:rPr>
              <a:t>2 0</a:t>
            </a:r>
          </a:p>
        </p:txBody>
      </p:sp>
      <p:sp>
        <p:nvSpPr>
          <p:cNvPr id="85" name="Text Box 30"/>
          <p:cNvSpPr txBox="1">
            <a:spLocks noChangeArrowheads="1"/>
          </p:cNvSpPr>
          <p:nvPr/>
        </p:nvSpPr>
        <p:spPr bwMode="auto">
          <a:xfrm>
            <a:off x="4038600" y="5502294"/>
            <a:ext cx="10668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l-GR">
                <a:cs typeface="Arial" charset="0"/>
              </a:rPr>
              <a:t>π</a:t>
            </a:r>
            <a:r>
              <a:rPr lang="en-US" altLang="zh-TW">
                <a:ea typeface="新細明體" charset="-120"/>
                <a:cs typeface="Arial" charset="0"/>
              </a:rPr>
              <a:t>: nil A</a:t>
            </a:r>
          </a:p>
          <a:p>
            <a:r>
              <a:rPr lang="en-US" altLang="zh-TW">
                <a:ea typeface="新細明體" charset="-120"/>
                <a:cs typeface="Arial" charset="0"/>
              </a:rPr>
              <a:t>d: </a:t>
            </a:r>
            <a:r>
              <a:rPr lang="en-US" altLang="zh-TW">
                <a:ea typeface="新細明體" charset="-120"/>
              </a:rPr>
              <a:t>∞ </a:t>
            </a:r>
            <a:r>
              <a:rPr lang="en-US" altLang="zh-TW">
                <a:ea typeface="新細明體" charset="-120"/>
                <a:cs typeface="Arial" charset="0"/>
              </a:rPr>
              <a:t>4</a:t>
            </a:r>
          </a:p>
        </p:txBody>
      </p:sp>
      <p:sp>
        <p:nvSpPr>
          <p:cNvPr id="113" name="Text Box 31"/>
          <p:cNvSpPr txBox="1">
            <a:spLocks noChangeArrowheads="1"/>
          </p:cNvSpPr>
          <p:nvPr/>
        </p:nvSpPr>
        <p:spPr bwMode="auto">
          <a:xfrm>
            <a:off x="8382000" y="5502294"/>
            <a:ext cx="15240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l-GR" dirty="0">
                <a:cs typeface="Arial" charset="0"/>
              </a:rPr>
              <a:t>π</a:t>
            </a:r>
            <a:r>
              <a:rPr lang="en-US" altLang="zh-TW" dirty="0">
                <a:ea typeface="新細明體" charset="-120"/>
                <a:cs typeface="Arial" charset="0"/>
              </a:rPr>
              <a:t>: nil C</a:t>
            </a:r>
          </a:p>
          <a:p>
            <a:r>
              <a:rPr lang="en-US" altLang="zh-TW" dirty="0">
                <a:ea typeface="新細明體" charset="-120"/>
                <a:cs typeface="Arial" charset="0"/>
              </a:rPr>
              <a:t>d: ∞ 1</a:t>
            </a:r>
          </a:p>
        </p:txBody>
      </p:sp>
      <p:sp>
        <p:nvSpPr>
          <p:cNvPr id="114" name="Line 32"/>
          <p:cNvSpPr>
            <a:spLocks noChangeShapeType="1"/>
          </p:cNvSpPr>
          <p:nvPr/>
        </p:nvSpPr>
        <p:spPr bwMode="auto">
          <a:xfrm flipH="1">
            <a:off x="4419600" y="5883294"/>
            <a:ext cx="7620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15" name="Line 33"/>
          <p:cNvSpPr>
            <a:spLocks noChangeShapeType="1"/>
          </p:cNvSpPr>
          <p:nvPr/>
        </p:nvSpPr>
        <p:spPr bwMode="auto">
          <a:xfrm flipH="1">
            <a:off x="6019800" y="3063894"/>
            <a:ext cx="7620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16" name="Line 34"/>
          <p:cNvSpPr>
            <a:spLocks noChangeShapeType="1"/>
          </p:cNvSpPr>
          <p:nvPr/>
        </p:nvSpPr>
        <p:spPr bwMode="auto">
          <a:xfrm flipH="1">
            <a:off x="5943600" y="3292494"/>
            <a:ext cx="7620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17" name="Line 35"/>
          <p:cNvSpPr>
            <a:spLocks noChangeShapeType="1"/>
          </p:cNvSpPr>
          <p:nvPr/>
        </p:nvSpPr>
        <p:spPr bwMode="auto">
          <a:xfrm flipH="1">
            <a:off x="8839200" y="1692294"/>
            <a:ext cx="7620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18" name="Line 36"/>
          <p:cNvSpPr>
            <a:spLocks noChangeShapeType="1"/>
          </p:cNvSpPr>
          <p:nvPr/>
        </p:nvSpPr>
        <p:spPr bwMode="auto">
          <a:xfrm flipH="1">
            <a:off x="8763000" y="1920894"/>
            <a:ext cx="7620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19" name="Line 37"/>
          <p:cNvSpPr>
            <a:spLocks noChangeShapeType="1"/>
          </p:cNvSpPr>
          <p:nvPr/>
        </p:nvSpPr>
        <p:spPr bwMode="auto">
          <a:xfrm flipH="1">
            <a:off x="4495800" y="5578494"/>
            <a:ext cx="7620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20" name="Line 38"/>
          <p:cNvSpPr>
            <a:spLocks noChangeShapeType="1"/>
          </p:cNvSpPr>
          <p:nvPr/>
        </p:nvSpPr>
        <p:spPr bwMode="auto">
          <a:xfrm flipH="1">
            <a:off x="8763000" y="5883294"/>
            <a:ext cx="7620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21" name="Line 39"/>
          <p:cNvSpPr>
            <a:spLocks noChangeShapeType="1"/>
          </p:cNvSpPr>
          <p:nvPr/>
        </p:nvSpPr>
        <p:spPr bwMode="auto">
          <a:xfrm flipH="1">
            <a:off x="8839200" y="5654694"/>
            <a:ext cx="7620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22" name="Line 40"/>
          <p:cNvSpPr>
            <a:spLocks noChangeShapeType="1"/>
          </p:cNvSpPr>
          <p:nvPr/>
        </p:nvSpPr>
        <p:spPr bwMode="auto">
          <a:xfrm flipH="1">
            <a:off x="6106884" y="3292494"/>
            <a:ext cx="7620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23" name="Line 41"/>
          <p:cNvSpPr>
            <a:spLocks noChangeShapeType="1"/>
          </p:cNvSpPr>
          <p:nvPr/>
        </p:nvSpPr>
        <p:spPr bwMode="auto">
          <a:xfrm flipH="1">
            <a:off x="6183084" y="3063894"/>
            <a:ext cx="7620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1878780"/>
      </p:ext>
    </p:extLst>
  </p:cSld>
  <p:clrMapOvr>
    <a:masterClrMapping/>
  </p:clrMapOvr>
  <p:transition>
    <p:fade thruBlk="1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Negative Cycle Walkthrough – 5</a:t>
            </a:r>
            <a:endParaRPr lang="zh-TW" altLang="en-US" dirty="0"/>
          </a:p>
        </p:txBody>
      </p:sp>
      <p:sp>
        <p:nvSpPr>
          <p:cNvPr id="72" name="Oval 2"/>
          <p:cNvSpPr>
            <a:spLocks noChangeArrowheads="1"/>
          </p:cNvSpPr>
          <p:nvPr/>
        </p:nvSpPr>
        <p:spPr bwMode="auto">
          <a:xfrm>
            <a:off x="3429000" y="1997094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zh-TW">
                <a:ea typeface="新細明體" charset="-120"/>
              </a:rPr>
              <a:t>A</a:t>
            </a:r>
          </a:p>
        </p:txBody>
      </p:sp>
      <p:sp>
        <p:nvSpPr>
          <p:cNvPr id="73" name="Oval 3"/>
          <p:cNvSpPr>
            <a:spLocks noChangeArrowheads="1"/>
          </p:cNvSpPr>
          <p:nvPr/>
        </p:nvSpPr>
        <p:spPr bwMode="auto">
          <a:xfrm>
            <a:off x="5638800" y="3597294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zh-TW">
                <a:ea typeface="新細明體" charset="-120"/>
              </a:rPr>
              <a:t>C</a:t>
            </a:r>
          </a:p>
        </p:txBody>
      </p:sp>
      <p:sp>
        <p:nvSpPr>
          <p:cNvPr id="74" name="Oval 4"/>
          <p:cNvSpPr>
            <a:spLocks noChangeArrowheads="1"/>
          </p:cNvSpPr>
          <p:nvPr/>
        </p:nvSpPr>
        <p:spPr bwMode="auto">
          <a:xfrm>
            <a:off x="7848600" y="1997094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zh-TW">
                <a:ea typeface="新細明體" charset="-120"/>
              </a:rPr>
              <a:t>B</a:t>
            </a:r>
          </a:p>
        </p:txBody>
      </p:sp>
      <p:sp>
        <p:nvSpPr>
          <p:cNvPr id="75" name="Oval 5"/>
          <p:cNvSpPr>
            <a:spLocks noChangeArrowheads="1"/>
          </p:cNvSpPr>
          <p:nvPr/>
        </p:nvSpPr>
        <p:spPr bwMode="auto">
          <a:xfrm>
            <a:off x="7848600" y="5045094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zh-TW">
                <a:ea typeface="新細明體" charset="-120"/>
              </a:rPr>
              <a:t>E</a:t>
            </a:r>
          </a:p>
        </p:txBody>
      </p:sp>
      <p:sp>
        <p:nvSpPr>
          <p:cNvPr id="76" name="Oval 6"/>
          <p:cNvSpPr>
            <a:spLocks noChangeArrowheads="1"/>
          </p:cNvSpPr>
          <p:nvPr/>
        </p:nvSpPr>
        <p:spPr bwMode="auto">
          <a:xfrm>
            <a:off x="3429000" y="5045094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zh-TW">
                <a:ea typeface="新細明體" charset="-120"/>
              </a:rPr>
              <a:t>D</a:t>
            </a:r>
          </a:p>
        </p:txBody>
      </p:sp>
      <p:sp>
        <p:nvSpPr>
          <p:cNvPr id="77" name="Line 7"/>
          <p:cNvSpPr>
            <a:spLocks noChangeShapeType="1"/>
          </p:cNvSpPr>
          <p:nvPr/>
        </p:nvSpPr>
        <p:spPr bwMode="auto">
          <a:xfrm flipH="1">
            <a:off x="4114800" y="2225694"/>
            <a:ext cx="3733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78" name="Line 8"/>
          <p:cNvSpPr>
            <a:spLocks noChangeShapeType="1"/>
          </p:cNvSpPr>
          <p:nvPr/>
        </p:nvSpPr>
        <p:spPr bwMode="auto">
          <a:xfrm flipH="1">
            <a:off x="4114800" y="2454294"/>
            <a:ext cx="3733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79" name="Line 9"/>
          <p:cNvSpPr>
            <a:spLocks noChangeShapeType="1"/>
          </p:cNvSpPr>
          <p:nvPr/>
        </p:nvSpPr>
        <p:spPr bwMode="auto">
          <a:xfrm flipH="1">
            <a:off x="4114800" y="5273694"/>
            <a:ext cx="3733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80" name="Line 10"/>
          <p:cNvSpPr>
            <a:spLocks noChangeShapeType="1"/>
          </p:cNvSpPr>
          <p:nvPr/>
        </p:nvSpPr>
        <p:spPr bwMode="auto">
          <a:xfrm>
            <a:off x="3657600" y="2682894"/>
            <a:ext cx="0" cy="2362200"/>
          </a:xfrm>
          <a:prstGeom prst="line">
            <a:avLst/>
          </a:prstGeom>
          <a:noFill/>
          <a:ln w="4445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81" name="Line 11"/>
          <p:cNvSpPr>
            <a:spLocks noChangeShapeType="1"/>
          </p:cNvSpPr>
          <p:nvPr/>
        </p:nvSpPr>
        <p:spPr bwMode="auto">
          <a:xfrm>
            <a:off x="8305800" y="2682894"/>
            <a:ext cx="0" cy="2362200"/>
          </a:xfrm>
          <a:prstGeom prst="line">
            <a:avLst/>
          </a:prstGeom>
          <a:noFill/>
          <a:ln w="44450">
            <a:solidFill>
              <a:schemeClr val="tx1"/>
            </a:solidFill>
            <a:round/>
            <a:headEnd type="triangle" w="med" len="med"/>
            <a:tailEnd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82" name="Line 12"/>
          <p:cNvSpPr>
            <a:spLocks noChangeShapeType="1"/>
          </p:cNvSpPr>
          <p:nvPr/>
        </p:nvSpPr>
        <p:spPr bwMode="auto">
          <a:xfrm>
            <a:off x="3962400" y="2606694"/>
            <a:ext cx="1676400" cy="1066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83" name="Line 13"/>
          <p:cNvSpPr>
            <a:spLocks noChangeShapeType="1"/>
          </p:cNvSpPr>
          <p:nvPr/>
        </p:nvSpPr>
        <p:spPr bwMode="auto">
          <a:xfrm flipH="1">
            <a:off x="6248400" y="2606694"/>
            <a:ext cx="1676400" cy="1066800"/>
          </a:xfrm>
          <a:prstGeom prst="line">
            <a:avLst/>
          </a:prstGeom>
          <a:noFill/>
          <a:ln w="4445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84" name="Line 14"/>
          <p:cNvSpPr>
            <a:spLocks noChangeShapeType="1"/>
          </p:cNvSpPr>
          <p:nvPr/>
        </p:nvSpPr>
        <p:spPr bwMode="auto">
          <a:xfrm flipH="1">
            <a:off x="3962400" y="4054494"/>
            <a:ext cx="1676400" cy="990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86" name="Line 15"/>
          <p:cNvSpPr>
            <a:spLocks noChangeShapeType="1"/>
          </p:cNvSpPr>
          <p:nvPr/>
        </p:nvSpPr>
        <p:spPr bwMode="auto">
          <a:xfrm>
            <a:off x="6248400" y="4130694"/>
            <a:ext cx="1676400" cy="990600"/>
          </a:xfrm>
          <a:prstGeom prst="line">
            <a:avLst/>
          </a:prstGeom>
          <a:noFill/>
          <a:ln w="4445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87" name="Line 16"/>
          <p:cNvSpPr>
            <a:spLocks noChangeShapeType="1"/>
          </p:cNvSpPr>
          <p:nvPr/>
        </p:nvSpPr>
        <p:spPr bwMode="auto">
          <a:xfrm flipV="1">
            <a:off x="4038600" y="4206894"/>
            <a:ext cx="1676400" cy="990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88" name="Text Box 17"/>
          <p:cNvSpPr txBox="1">
            <a:spLocks noChangeArrowheads="1"/>
          </p:cNvSpPr>
          <p:nvPr/>
        </p:nvSpPr>
        <p:spPr bwMode="auto">
          <a:xfrm>
            <a:off x="5851525" y="1881207"/>
            <a:ext cx="311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TW">
                <a:ea typeface="新細明體" charset="-120"/>
              </a:rPr>
              <a:t>2</a:t>
            </a:r>
          </a:p>
        </p:txBody>
      </p:sp>
      <p:sp>
        <p:nvSpPr>
          <p:cNvPr id="89" name="Text Box 18"/>
          <p:cNvSpPr txBox="1">
            <a:spLocks noChangeArrowheads="1"/>
          </p:cNvSpPr>
          <p:nvPr/>
        </p:nvSpPr>
        <p:spPr bwMode="auto">
          <a:xfrm>
            <a:off x="5851525" y="2414607"/>
            <a:ext cx="37221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TW">
                <a:ea typeface="新細明體" charset="-120"/>
              </a:rPr>
              <a:t>-1</a:t>
            </a:r>
          </a:p>
        </p:txBody>
      </p:sp>
      <p:sp>
        <p:nvSpPr>
          <p:cNvPr id="90" name="Text Box 19"/>
          <p:cNvSpPr txBox="1">
            <a:spLocks noChangeArrowheads="1"/>
          </p:cNvSpPr>
          <p:nvPr/>
        </p:nvSpPr>
        <p:spPr bwMode="auto">
          <a:xfrm>
            <a:off x="3260725" y="3633807"/>
            <a:ext cx="311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TW">
                <a:ea typeface="新細明體" charset="-120"/>
              </a:rPr>
              <a:t>4</a:t>
            </a:r>
          </a:p>
        </p:txBody>
      </p:sp>
      <p:sp>
        <p:nvSpPr>
          <p:cNvPr id="91" name="Text Box 20"/>
          <p:cNvSpPr txBox="1">
            <a:spLocks noChangeArrowheads="1"/>
          </p:cNvSpPr>
          <p:nvPr/>
        </p:nvSpPr>
        <p:spPr bwMode="auto">
          <a:xfrm>
            <a:off x="8289925" y="3481407"/>
            <a:ext cx="37221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TW">
                <a:ea typeface="新細明體" charset="-120"/>
              </a:rPr>
              <a:t>-3</a:t>
            </a:r>
          </a:p>
        </p:txBody>
      </p:sp>
      <p:sp>
        <p:nvSpPr>
          <p:cNvPr id="92" name="Text Box 21"/>
          <p:cNvSpPr txBox="1">
            <a:spLocks noChangeArrowheads="1"/>
          </p:cNvSpPr>
          <p:nvPr/>
        </p:nvSpPr>
        <p:spPr bwMode="auto">
          <a:xfrm>
            <a:off x="4479925" y="3100407"/>
            <a:ext cx="311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TW">
                <a:ea typeface="新細明體" charset="-120"/>
              </a:rPr>
              <a:t>2</a:t>
            </a:r>
          </a:p>
        </p:txBody>
      </p:sp>
      <p:sp>
        <p:nvSpPr>
          <p:cNvPr id="93" name="Text Box 22"/>
          <p:cNvSpPr txBox="1">
            <a:spLocks noChangeArrowheads="1"/>
          </p:cNvSpPr>
          <p:nvPr/>
        </p:nvSpPr>
        <p:spPr bwMode="auto">
          <a:xfrm>
            <a:off x="7146925" y="3100407"/>
            <a:ext cx="311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TW" b="1">
                <a:ea typeface="新細明體" charset="-120"/>
              </a:rPr>
              <a:t>1</a:t>
            </a:r>
          </a:p>
        </p:txBody>
      </p:sp>
      <p:sp>
        <p:nvSpPr>
          <p:cNvPr id="94" name="Text Box 23"/>
          <p:cNvSpPr txBox="1">
            <a:spLocks noChangeArrowheads="1"/>
          </p:cNvSpPr>
          <p:nvPr/>
        </p:nvSpPr>
        <p:spPr bwMode="auto">
          <a:xfrm>
            <a:off x="4479925" y="4243407"/>
            <a:ext cx="311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TW">
                <a:ea typeface="新細明體" charset="-120"/>
              </a:rPr>
              <a:t>5</a:t>
            </a:r>
          </a:p>
        </p:txBody>
      </p:sp>
      <p:sp>
        <p:nvSpPr>
          <p:cNvPr id="95" name="Text Box 24"/>
          <p:cNvSpPr txBox="1">
            <a:spLocks noChangeArrowheads="1"/>
          </p:cNvSpPr>
          <p:nvPr/>
        </p:nvSpPr>
        <p:spPr bwMode="auto">
          <a:xfrm>
            <a:off x="6918325" y="4243407"/>
            <a:ext cx="311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TW" b="1">
                <a:ea typeface="新細明體" charset="-120"/>
              </a:rPr>
              <a:t>1</a:t>
            </a:r>
          </a:p>
        </p:txBody>
      </p:sp>
      <p:sp>
        <p:nvSpPr>
          <p:cNvPr id="96" name="Text Box 25"/>
          <p:cNvSpPr txBox="1">
            <a:spLocks noChangeArrowheads="1"/>
          </p:cNvSpPr>
          <p:nvPr/>
        </p:nvSpPr>
        <p:spPr bwMode="auto">
          <a:xfrm>
            <a:off x="4937125" y="4624407"/>
            <a:ext cx="37221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TW">
                <a:ea typeface="新細明體" charset="-120"/>
              </a:rPr>
              <a:t>-1</a:t>
            </a:r>
          </a:p>
        </p:txBody>
      </p:sp>
      <p:sp>
        <p:nvSpPr>
          <p:cNvPr id="97" name="Text Box 26"/>
          <p:cNvSpPr txBox="1">
            <a:spLocks noChangeArrowheads="1"/>
          </p:cNvSpPr>
          <p:nvPr/>
        </p:nvSpPr>
        <p:spPr bwMode="auto">
          <a:xfrm>
            <a:off x="5699125" y="5234007"/>
            <a:ext cx="311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TW">
                <a:ea typeface="新細明體" charset="-120"/>
              </a:rPr>
              <a:t>4</a:t>
            </a:r>
          </a:p>
        </p:txBody>
      </p:sp>
      <p:sp>
        <p:nvSpPr>
          <p:cNvPr id="98" name="Text Box 27"/>
          <p:cNvSpPr txBox="1">
            <a:spLocks noChangeArrowheads="1"/>
          </p:cNvSpPr>
          <p:nvPr/>
        </p:nvSpPr>
        <p:spPr bwMode="auto">
          <a:xfrm>
            <a:off x="3032126" y="1424007"/>
            <a:ext cx="777875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l-GR">
                <a:cs typeface="Arial" charset="0"/>
              </a:rPr>
              <a:t>π</a:t>
            </a:r>
            <a:r>
              <a:rPr lang="en-US" altLang="zh-TW">
                <a:ea typeface="新細明體" charset="-120"/>
                <a:cs typeface="Arial" charset="0"/>
              </a:rPr>
              <a:t>: nil</a:t>
            </a:r>
          </a:p>
          <a:p>
            <a:r>
              <a:rPr lang="en-US" altLang="zh-TW">
                <a:ea typeface="新細明體" charset="-120"/>
                <a:cs typeface="Arial" charset="0"/>
              </a:rPr>
              <a:t>d: 0</a:t>
            </a:r>
          </a:p>
        </p:txBody>
      </p:sp>
      <p:sp>
        <p:nvSpPr>
          <p:cNvPr id="99" name="Text Box 28"/>
          <p:cNvSpPr txBox="1">
            <a:spLocks noChangeArrowheads="1"/>
          </p:cNvSpPr>
          <p:nvPr/>
        </p:nvSpPr>
        <p:spPr bwMode="auto">
          <a:xfrm>
            <a:off x="8382000" y="1539894"/>
            <a:ext cx="13716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l-GR">
                <a:cs typeface="Arial" charset="0"/>
              </a:rPr>
              <a:t>π</a:t>
            </a:r>
            <a:r>
              <a:rPr lang="en-US" altLang="zh-TW">
                <a:ea typeface="新細明體" charset="-120"/>
                <a:cs typeface="Arial" charset="0"/>
              </a:rPr>
              <a:t>: nil A E</a:t>
            </a:r>
          </a:p>
          <a:p>
            <a:r>
              <a:rPr lang="en-US" altLang="zh-TW">
                <a:ea typeface="新細明體" charset="-120"/>
                <a:cs typeface="Arial" charset="0"/>
              </a:rPr>
              <a:t>d: </a:t>
            </a:r>
            <a:r>
              <a:rPr lang="en-US" altLang="zh-TW">
                <a:ea typeface="新細明體" charset="-120"/>
              </a:rPr>
              <a:t>∞ </a:t>
            </a:r>
            <a:r>
              <a:rPr lang="en-US" altLang="zh-TW">
                <a:ea typeface="新細明體" charset="-120"/>
                <a:cs typeface="Arial" charset="0"/>
              </a:rPr>
              <a:t>-1 -2</a:t>
            </a:r>
          </a:p>
        </p:txBody>
      </p:sp>
      <p:sp>
        <p:nvSpPr>
          <p:cNvPr id="100" name="Text Box 29"/>
          <p:cNvSpPr txBox="1">
            <a:spLocks noChangeArrowheads="1"/>
          </p:cNvSpPr>
          <p:nvPr/>
        </p:nvSpPr>
        <p:spPr bwMode="auto">
          <a:xfrm>
            <a:off x="5334000" y="2911494"/>
            <a:ext cx="15240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l-GR" dirty="0">
                <a:cs typeface="Arial" charset="0"/>
              </a:rPr>
              <a:t>π</a:t>
            </a:r>
            <a:r>
              <a:rPr lang="en-US" altLang="zh-TW" dirty="0">
                <a:ea typeface="新細明體" charset="-120"/>
                <a:cs typeface="Arial" charset="0"/>
              </a:rPr>
              <a:t>: nil C B </a:t>
            </a:r>
            <a:r>
              <a:rPr lang="en-US" altLang="zh-TW" dirty="0" err="1">
                <a:ea typeface="新細明體" charset="-120"/>
                <a:cs typeface="Arial" charset="0"/>
              </a:rPr>
              <a:t>B</a:t>
            </a:r>
            <a:endParaRPr lang="en-US" altLang="zh-TW" dirty="0">
              <a:ea typeface="新細明體" charset="-120"/>
              <a:cs typeface="Arial" charset="0"/>
            </a:endParaRPr>
          </a:p>
          <a:p>
            <a:r>
              <a:rPr lang="en-US" altLang="zh-TW" dirty="0">
                <a:ea typeface="新細明體" charset="-120"/>
                <a:cs typeface="Arial" charset="0"/>
              </a:rPr>
              <a:t>d: </a:t>
            </a:r>
            <a:r>
              <a:rPr lang="en-US" altLang="zh-TW" dirty="0">
                <a:ea typeface="新細明體" charset="-120"/>
              </a:rPr>
              <a:t>∞ </a:t>
            </a:r>
            <a:r>
              <a:rPr lang="en-US" altLang="zh-TW" dirty="0">
                <a:ea typeface="新細明體" charset="-120"/>
                <a:cs typeface="Arial" charset="0"/>
              </a:rPr>
              <a:t>2 0 -1</a:t>
            </a:r>
          </a:p>
        </p:txBody>
      </p:sp>
      <p:sp>
        <p:nvSpPr>
          <p:cNvPr id="101" name="Text Box 30"/>
          <p:cNvSpPr txBox="1">
            <a:spLocks noChangeArrowheads="1"/>
          </p:cNvSpPr>
          <p:nvPr/>
        </p:nvSpPr>
        <p:spPr bwMode="auto">
          <a:xfrm>
            <a:off x="4038600" y="5502294"/>
            <a:ext cx="10668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l-GR">
                <a:cs typeface="Arial" charset="0"/>
              </a:rPr>
              <a:t>π</a:t>
            </a:r>
            <a:r>
              <a:rPr lang="en-US" altLang="zh-TW">
                <a:ea typeface="新細明體" charset="-120"/>
                <a:cs typeface="Arial" charset="0"/>
              </a:rPr>
              <a:t>: nil A</a:t>
            </a:r>
          </a:p>
          <a:p>
            <a:r>
              <a:rPr lang="en-US" altLang="zh-TW">
                <a:ea typeface="新細明體" charset="-120"/>
                <a:cs typeface="Arial" charset="0"/>
              </a:rPr>
              <a:t>d: </a:t>
            </a:r>
            <a:r>
              <a:rPr lang="en-US" altLang="zh-TW">
                <a:ea typeface="新細明體" charset="-120"/>
              </a:rPr>
              <a:t>∞ </a:t>
            </a:r>
            <a:r>
              <a:rPr lang="en-US" altLang="zh-TW">
                <a:ea typeface="新細明體" charset="-120"/>
                <a:cs typeface="Arial" charset="0"/>
              </a:rPr>
              <a:t>4</a:t>
            </a:r>
          </a:p>
        </p:txBody>
      </p:sp>
      <p:sp>
        <p:nvSpPr>
          <p:cNvPr id="102" name="Text Box 31"/>
          <p:cNvSpPr txBox="1">
            <a:spLocks noChangeArrowheads="1"/>
          </p:cNvSpPr>
          <p:nvPr/>
        </p:nvSpPr>
        <p:spPr bwMode="auto">
          <a:xfrm>
            <a:off x="8382000" y="5502294"/>
            <a:ext cx="15240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l-GR" dirty="0">
                <a:cs typeface="Arial" charset="0"/>
              </a:rPr>
              <a:t>π</a:t>
            </a:r>
            <a:r>
              <a:rPr lang="en-US" altLang="zh-TW" dirty="0">
                <a:ea typeface="新細明體" charset="-120"/>
                <a:cs typeface="Arial" charset="0"/>
              </a:rPr>
              <a:t>: nil C</a:t>
            </a:r>
          </a:p>
          <a:p>
            <a:r>
              <a:rPr lang="en-US" altLang="zh-TW" dirty="0">
                <a:ea typeface="新細明體" charset="-120"/>
                <a:cs typeface="Arial" charset="0"/>
              </a:rPr>
              <a:t>d: ∞ 1</a:t>
            </a:r>
          </a:p>
        </p:txBody>
      </p:sp>
      <p:sp>
        <p:nvSpPr>
          <p:cNvPr id="103" name="Line 32"/>
          <p:cNvSpPr>
            <a:spLocks noChangeShapeType="1"/>
          </p:cNvSpPr>
          <p:nvPr/>
        </p:nvSpPr>
        <p:spPr bwMode="auto">
          <a:xfrm flipH="1">
            <a:off x="4419600" y="5883294"/>
            <a:ext cx="7620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04" name="Line 33"/>
          <p:cNvSpPr>
            <a:spLocks noChangeShapeType="1"/>
          </p:cNvSpPr>
          <p:nvPr/>
        </p:nvSpPr>
        <p:spPr bwMode="auto">
          <a:xfrm flipH="1">
            <a:off x="5954484" y="3063894"/>
            <a:ext cx="7620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05" name="Line 34"/>
          <p:cNvSpPr>
            <a:spLocks noChangeShapeType="1"/>
          </p:cNvSpPr>
          <p:nvPr/>
        </p:nvSpPr>
        <p:spPr bwMode="auto">
          <a:xfrm flipH="1">
            <a:off x="5878284" y="3292494"/>
            <a:ext cx="7620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06" name="Line 35"/>
          <p:cNvSpPr>
            <a:spLocks noChangeShapeType="1"/>
          </p:cNvSpPr>
          <p:nvPr/>
        </p:nvSpPr>
        <p:spPr bwMode="auto">
          <a:xfrm flipH="1">
            <a:off x="8839200" y="1692294"/>
            <a:ext cx="7620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07" name="Line 36"/>
          <p:cNvSpPr>
            <a:spLocks noChangeShapeType="1"/>
          </p:cNvSpPr>
          <p:nvPr/>
        </p:nvSpPr>
        <p:spPr bwMode="auto">
          <a:xfrm flipH="1">
            <a:off x="8763000" y="1920894"/>
            <a:ext cx="7620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08" name="Line 37"/>
          <p:cNvSpPr>
            <a:spLocks noChangeShapeType="1"/>
          </p:cNvSpPr>
          <p:nvPr/>
        </p:nvSpPr>
        <p:spPr bwMode="auto">
          <a:xfrm flipH="1">
            <a:off x="4495800" y="5578494"/>
            <a:ext cx="7620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09" name="Line 38"/>
          <p:cNvSpPr>
            <a:spLocks noChangeShapeType="1"/>
          </p:cNvSpPr>
          <p:nvPr/>
        </p:nvSpPr>
        <p:spPr bwMode="auto">
          <a:xfrm flipH="1">
            <a:off x="8697684" y="5883294"/>
            <a:ext cx="7620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10" name="Line 39"/>
          <p:cNvSpPr>
            <a:spLocks noChangeShapeType="1"/>
          </p:cNvSpPr>
          <p:nvPr/>
        </p:nvSpPr>
        <p:spPr bwMode="auto">
          <a:xfrm flipH="1">
            <a:off x="8773884" y="5654694"/>
            <a:ext cx="7620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11" name="Line 40"/>
          <p:cNvSpPr>
            <a:spLocks noChangeShapeType="1"/>
          </p:cNvSpPr>
          <p:nvPr/>
        </p:nvSpPr>
        <p:spPr bwMode="auto">
          <a:xfrm flipH="1">
            <a:off x="6008912" y="3357808"/>
            <a:ext cx="7620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12" name="Line 41"/>
          <p:cNvSpPr>
            <a:spLocks noChangeShapeType="1"/>
          </p:cNvSpPr>
          <p:nvPr/>
        </p:nvSpPr>
        <p:spPr bwMode="auto">
          <a:xfrm flipH="1">
            <a:off x="6161312" y="3053008"/>
            <a:ext cx="7620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26" name="Line 44"/>
          <p:cNvSpPr>
            <a:spLocks noChangeShapeType="1"/>
          </p:cNvSpPr>
          <p:nvPr/>
        </p:nvSpPr>
        <p:spPr bwMode="auto">
          <a:xfrm flipH="1">
            <a:off x="8991598" y="1692294"/>
            <a:ext cx="7620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27" name="Line 45"/>
          <p:cNvSpPr>
            <a:spLocks noChangeShapeType="1"/>
          </p:cNvSpPr>
          <p:nvPr/>
        </p:nvSpPr>
        <p:spPr bwMode="auto">
          <a:xfrm flipH="1">
            <a:off x="8991598" y="1920894"/>
            <a:ext cx="7620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28" name="Line 46"/>
          <p:cNvSpPr>
            <a:spLocks noChangeShapeType="1"/>
          </p:cNvSpPr>
          <p:nvPr/>
        </p:nvSpPr>
        <p:spPr bwMode="auto">
          <a:xfrm flipH="1">
            <a:off x="5791200" y="2987694"/>
            <a:ext cx="7620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29" name="Line 47"/>
          <p:cNvSpPr>
            <a:spLocks noChangeShapeType="1"/>
          </p:cNvSpPr>
          <p:nvPr/>
        </p:nvSpPr>
        <p:spPr bwMode="auto">
          <a:xfrm flipH="1">
            <a:off x="5671456" y="3325150"/>
            <a:ext cx="7620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47287331"/>
      </p:ext>
    </p:extLst>
  </p:cSld>
  <p:clrMapOvr>
    <a:masterClrMapping/>
  </p:clrMapOvr>
  <p:transition>
    <p:fade thruBlk="1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F5ED00-BEBC-5440-E5A2-7130E01B9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Negative Cycle Detection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9CF2510-8159-703F-9B23-1F05696CF1C9}"/>
              </a:ext>
            </a:extLst>
          </p:cNvPr>
          <p:cNvSpPr txBox="1">
            <a:spLocks noGrp="1" noChangeArrowheads="1"/>
          </p:cNvSpPr>
          <p:nvPr>
            <p:ph idx="1"/>
          </p:nvPr>
        </p:nvSpPr>
        <p:spPr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Times New Roman" pitchFamily="18" charset="0"/>
              <a:buNone/>
              <a:tabLst/>
              <a:defRPr/>
            </a:pPr>
            <a:r>
              <a:rPr kumimoji="0" lang="en-US" altLang="zh-TW" sz="2000" b="1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新細明體" charset="-120"/>
                <a:cs typeface="Times New Roman" pitchFamily="18" charset="0"/>
              </a:rPr>
              <a:t>BellmanFord</a:t>
            </a: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新細明體" charset="-120"/>
                <a:cs typeface="Times New Roman" pitchFamily="18" charset="0"/>
              </a:rPr>
              <a:t>()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Times New Roman" pitchFamily="18" charset="0"/>
              <a:buNone/>
              <a:tabLst/>
              <a:defRPr/>
            </a:pP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新細明體" charset="-120"/>
                <a:cs typeface="Times New Roman" pitchFamily="18" charset="0"/>
              </a:rPr>
              <a:t>   for each v </a:t>
            </a: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新細明體" charset="-120"/>
                <a:cs typeface="Times New Roman" pitchFamily="18" charset="0"/>
                <a:sym typeface="Symbol" pitchFamily="18" charset="2"/>
              </a:rPr>
              <a:t> V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Times New Roman" pitchFamily="18" charset="0"/>
              <a:buNone/>
              <a:tabLst/>
              <a:defRPr/>
            </a:pP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新細明體" charset="-120"/>
                <a:cs typeface="Times New Roman" pitchFamily="18" charset="0"/>
                <a:sym typeface="Symbol" pitchFamily="18" charset="2"/>
              </a:rPr>
              <a:t>      d[v] = ;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Times New Roman" pitchFamily="18" charset="0"/>
              <a:buNone/>
              <a:tabLst/>
              <a:defRPr/>
            </a:pP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新細明體" charset="-120"/>
                <a:cs typeface="Times New Roman" pitchFamily="18" charset="0"/>
                <a:sym typeface="Symbol" pitchFamily="18" charset="2"/>
              </a:rPr>
              <a:t>   d[s] = 0;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Times New Roman" pitchFamily="18" charset="0"/>
              <a:buNone/>
              <a:tabLst/>
              <a:defRPr/>
            </a:pP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新細明體" charset="-120"/>
                <a:cs typeface="Times New Roman" pitchFamily="18" charset="0"/>
                <a:sym typeface="Symbol" pitchFamily="18" charset="2"/>
              </a:rPr>
              <a:t>   for </a:t>
            </a:r>
            <a:r>
              <a:rPr kumimoji="0" lang="en-US" altLang="zh-TW" sz="2000" b="1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新細明體" charset="-120"/>
                <a:cs typeface="Times New Roman" pitchFamily="18" charset="0"/>
                <a:sym typeface="Symbol" pitchFamily="18" charset="2"/>
              </a:rPr>
              <a:t>i</a:t>
            </a: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新細明體" charset="-120"/>
                <a:cs typeface="Times New Roman" pitchFamily="18" charset="0"/>
                <a:sym typeface="Symbol" pitchFamily="18" charset="2"/>
              </a:rPr>
              <a:t>=1 to |V|-1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Times New Roman" pitchFamily="18" charset="0"/>
              <a:buNone/>
              <a:tabLst/>
              <a:defRPr/>
            </a:pP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新細明體" charset="-120"/>
                <a:cs typeface="Times New Roman" pitchFamily="18" charset="0"/>
                <a:sym typeface="Symbol" pitchFamily="18" charset="2"/>
              </a:rPr>
              <a:t>      for each edge (</a:t>
            </a:r>
            <a:r>
              <a:rPr kumimoji="0" lang="en-US" altLang="zh-TW" sz="2000" b="1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新細明體" charset="-120"/>
                <a:cs typeface="Times New Roman" pitchFamily="18" charset="0"/>
                <a:sym typeface="Symbol" pitchFamily="18" charset="2"/>
              </a:rPr>
              <a:t>u,v</a:t>
            </a: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新細明體" charset="-120"/>
                <a:cs typeface="Times New Roman" pitchFamily="18" charset="0"/>
                <a:sym typeface="Symbol" pitchFamily="18" charset="2"/>
              </a:rPr>
              <a:t>)  E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Times New Roman" pitchFamily="18" charset="0"/>
              <a:buNone/>
              <a:tabLst/>
              <a:defRPr/>
            </a:pP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新細明體" charset="-120"/>
                <a:cs typeface="Times New Roman" pitchFamily="18" charset="0"/>
                <a:sym typeface="Symbol" pitchFamily="18" charset="2"/>
              </a:rPr>
              <a:t>         Relax(</a:t>
            </a:r>
            <a:r>
              <a:rPr kumimoji="0" lang="en-US" altLang="zh-TW" sz="2000" b="1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新細明體" charset="-120"/>
                <a:cs typeface="Times New Roman" pitchFamily="18" charset="0"/>
                <a:sym typeface="Symbol" pitchFamily="18" charset="2"/>
              </a:rPr>
              <a:t>u,v</a:t>
            </a: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新細明體" charset="-120"/>
                <a:cs typeface="Times New Roman" pitchFamily="18" charset="0"/>
                <a:sym typeface="Symbol" pitchFamily="18" charset="2"/>
              </a:rPr>
              <a:t>, w(</a:t>
            </a:r>
            <a:r>
              <a:rPr kumimoji="0" lang="en-US" altLang="zh-TW" sz="2000" b="1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新細明體" charset="-120"/>
                <a:cs typeface="Times New Roman" pitchFamily="18" charset="0"/>
                <a:sym typeface="Symbol" pitchFamily="18" charset="2"/>
              </a:rPr>
              <a:t>u,v</a:t>
            </a: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新細明體" charset="-120"/>
                <a:cs typeface="Times New Roman" pitchFamily="18" charset="0"/>
                <a:sym typeface="Symbol" pitchFamily="18" charset="2"/>
              </a:rPr>
              <a:t>));</a:t>
            </a:r>
          </a:p>
          <a:p>
            <a:pPr marL="342900" lvl="0" indent="-342900">
              <a:lnSpc>
                <a:spcPct val="100000"/>
              </a:lnSpc>
              <a:spcBef>
                <a:spcPct val="20000"/>
              </a:spcBef>
              <a:buNone/>
              <a:defRPr/>
            </a:pPr>
            <a:r>
              <a:rPr lang="en-US" altLang="zh-TW" sz="2000" b="1" dirty="0">
                <a:solidFill>
                  <a:srgbClr val="FF0000"/>
                </a:solidFill>
                <a:latin typeface="Courier New" pitchFamily="49" charset="0"/>
                <a:ea typeface="新細明體" charset="-120"/>
                <a:cs typeface="Times New Roman" pitchFamily="18" charset="0"/>
                <a:sym typeface="Symbol" pitchFamily="18" charset="2"/>
              </a:rPr>
              <a:t>   for each edge (</a:t>
            </a:r>
            <a:r>
              <a:rPr lang="en-US" altLang="zh-TW" sz="2000" b="1" dirty="0" err="1">
                <a:solidFill>
                  <a:srgbClr val="FF0000"/>
                </a:solidFill>
                <a:latin typeface="Courier New" pitchFamily="49" charset="0"/>
                <a:ea typeface="新細明體" charset="-120"/>
                <a:cs typeface="Times New Roman" pitchFamily="18" charset="0"/>
                <a:sym typeface="Symbol" pitchFamily="18" charset="2"/>
              </a:rPr>
              <a:t>u,v</a:t>
            </a:r>
            <a:r>
              <a:rPr lang="en-US" altLang="zh-TW" sz="2000" b="1" dirty="0">
                <a:solidFill>
                  <a:srgbClr val="FF0000"/>
                </a:solidFill>
                <a:latin typeface="Courier New" pitchFamily="49" charset="0"/>
                <a:ea typeface="新細明體" charset="-120"/>
                <a:cs typeface="Times New Roman" pitchFamily="18" charset="0"/>
                <a:sym typeface="Symbol" pitchFamily="18" charset="2"/>
              </a:rPr>
              <a:t>)  E</a:t>
            </a:r>
          </a:p>
          <a:p>
            <a:pPr marL="342900" lvl="0" indent="-342900">
              <a:lnSpc>
                <a:spcPct val="100000"/>
              </a:lnSpc>
              <a:spcBef>
                <a:spcPct val="20000"/>
              </a:spcBef>
              <a:buNone/>
              <a:defRPr/>
            </a:pPr>
            <a:r>
              <a:rPr lang="en-US" altLang="zh-TW" sz="2000" b="1" dirty="0">
                <a:solidFill>
                  <a:srgbClr val="FF0000"/>
                </a:solidFill>
                <a:latin typeface="Courier New" pitchFamily="49" charset="0"/>
                <a:ea typeface="新細明體" charset="-120"/>
                <a:cs typeface="Times New Roman" pitchFamily="18" charset="0"/>
                <a:sym typeface="Symbol" pitchFamily="18" charset="2"/>
              </a:rPr>
              <a:t>      if (d[v] &gt; d[u] + w(</a:t>
            </a:r>
            <a:r>
              <a:rPr lang="en-US" altLang="zh-TW" sz="2000" b="1" dirty="0" err="1">
                <a:solidFill>
                  <a:srgbClr val="FF0000"/>
                </a:solidFill>
                <a:latin typeface="Courier New" pitchFamily="49" charset="0"/>
                <a:ea typeface="新細明體" charset="-120"/>
                <a:cs typeface="Times New Roman" pitchFamily="18" charset="0"/>
                <a:sym typeface="Symbol" pitchFamily="18" charset="2"/>
              </a:rPr>
              <a:t>u,v</a:t>
            </a:r>
            <a:r>
              <a:rPr lang="en-US" altLang="zh-TW" sz="2000" b="1" dirty="0">
                <a:solidFill>
                  <a:srgbClr val="FF0000"/>
                </a:solidFill>
                <a:latin typeface="Courier New" pitchFamily="49" charset="0"/>
                <a:ea typeface="新細明體" charset="-120"/>
                <a:cs typeface="Times New Roman" pitchFamily="18" charset="0"/>
                <a:sym typeface="Symbol" pitchFamily="18" charset="2"/>
              </a:rPr>
              <a:t>))</a:t>
            </a:r>
          </a:p>
          <a:p>
            <a:pPr marL="342900" lvl="0" indent="-342900">
              <a:lnSpc>
                <a:spcPct val="100000"/>
              </a:lnSpc>
              <a:spcBef>
                <a:spcPct val="20000"/>
              </a:spcBef>
              <a:buNone/>
              <a:defRPr/>
            </a:pPr>
            <a:r>
              <a:rPr lang="en-US" altLang="zh-TW" sz="2000" b="1" dirty="0">
                <a:solidFill>
                  <a:srgbClr val="FF0000"/>
                </a:solidFill>
                <a:latin typeface="Courier New" pitchFamily="49" charset="0"/>
                <a:ea typeface="新細明體" charset="-120"/>
                <a:cs typeface="Times New Roman" pitchFamily="18" charset="0"/>
                <a:sym typeface="Symbol" pitchFamily="18" charset="2"/>
              </a:rPr>
              <a:t>           return “no solution”;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Times New Roman" pitchFamily="18" charset="0"/>
              <a:buNone/>
              <a:tabLst/>
              <a:defRPr/>
            </a:pPr>
            <a:endParaRPr kumimoji="0" lang="en-US" altLang="zh-TW" sz="2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urier New" pitchFamily="49" charset="0"/>
              <a:ea typeface="新細明體" charset="-120"/>
              <a:cs typeface="Times New Roman" pitchFamily="18" charset="0"/>
              <a:sym typeface="Symbol" pitchFamily="18" charset="2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Times New Roman" pitchFamily="18" charset="0"/>
              <a:buNone/>
              <a:tabLst/>
              <a:defRPr/>
            </a:pP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新細明體" charset="-120"/>
                <a:cs typeface="Times New Roman" pitchFamily="18" charset="0"/>
                <a:sym typeface="Symbol" pitchFamily="18" charset="2"/>
              </a:rPr>
              <a:t>Relax(</a:t>
            </a:r>
            <a:r>
              <a:rPr kumimoji="0" lang="en-US" altLang="zh-TW" sz="2000" b="1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新細明體" charset="-120"/>
                <a:cs typeface="Times New Roman" pitchFamily="18" charset="0"/>
                <a:sym typeface="Symbol" pitchFamily="18" charset="2"/>
              </a:rPr>
              <a:t>u,v,w</a:t>
            </a: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新細明體" charset="-120"/>
                <a:cs typeface="Times New Roman" pitchFamily="18" charset="0"/>
                <a:sym typeface="Symbol" pitchFamily="18" charset="2"/>
              </a:rPr>
              <a:t>): if (d[v] &gt; d[u]+w) then d[v]=d[u]+w</a:t>
            </a:r>
            <a:endParaRPr kumimoji="0" lang="en-US" altLang="zh-TW" sz="2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urier New" pitchFamily="49" charset="0"/>
              <a:ea typeface="新細明體" charset="-120"/>
              <a:cs typeface="Times New Roman" pitchFamily="18" charset="0"/>
              <a:sym typeface="Symbol" pitchFamily="18" charset="2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Times New Roman" pitchFamily="18" charset="0"/>
              <a:buNone/>
              <a:tabLst/>
              <a:defRPr/>
            </a:pPr>
            <a:endParaRPr kumimoji="0" lang="en-US" altLang="zh-TW" sz="2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urier New" pitchFamily="49" charset="0"/>
              <a:ea typeface="新細明體" charset="-120"/>
              <a:cs typeface="Times New Roman" pitchFamily="18" charset="0"/>
              <a:sym typeface="Symbol" pitchFamily="18" charset="2"/>
            </a:endParaRPr>
          </a:p>
        </p:txBody>
      </p:sp>
      <p:sp>
        <p:nvSpPr>
          <p:cNvPr id="6" name="AutoShape 5">
            <a:extLst>
              <a:ext uri="{FF2B5EF4-FFF2-40B4-BE49-F238E27FC236}">
                <a16:creationId xmlns:a16="http://schemas.microsoft.com/office/drawing/2014/main" id="{3083D9FF-8751-215D-AD36-A0986C38E6E3}"/>
              </a:ext>
            </a:extLst>
          </p:cNvPr>
          <p:cNvSpPr>
            <a:spLocks/>
          </p:cNvSpPr>
          <p:nvPr/>
        </p:nvSpPr>
        <p:spPr bwMode="auto">
          <a:xfrm>
            <a:off x="6000075" y="1495436"/>
            <a:ext cx="328477" cy="1371600"/>
          </a:xfrm>
          <a:prstGeom prst="rightBrace">
            <a:avLst>
              <a:gd name="adj1" fmla="val 50000"/>
              <a:gd name="adj2" fmla="val 50000"/>
            </a:avLst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TW" altLang="en-US"/>
          </a:p>
        </p:txBody>
      </p:sp>
      <p:sp>
        <p:nvSpPr>
          <p:cNvPr id="7" name="Text Box 6">
            <a:extLst>
              <a:ext uri="{FF2B5EF4-FFF2-40B4-BE49-F238E27FC236}">
                <a16:creationId xmlns:a16="http://schemas.microsoft.com/office/drawing/2014/main" id="{DB0DBBD3-D32D-AA36-3727-365A4CBC8F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92423" y="1746261"/>
            <a:ext cx="4721862" cy="646331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en-US" altLang="zh-TW" sz="1800" b="1" dirty="0">
                <a:latin typeface="Arial" panose="020B0604020202020204" pitchFamily="34" charset="0"/>
                <a:ea typeface="新細明體" charset="-120"/>
                <a:cs typeface="Arial" panose="020B0604020202020204" pitchFamily="34" charset="0"/>
              </a:rPr>
              <a:t>Initialize d[], which will converge to shortest-path value </a:t>
            </a:r>
            <a:r>
              <a:rPr lang="en-US" altLang="zh-TW" sz="1800" b="1" dirty="0">
                <a:latin typeface="Arial" panose="020B0604020202020204" pitchFamily="34" charset="0"/>
                <a:ea typeface="新細明體" charset="-120"/>
                <a:cs typeface="Arial" panose="020B0604020202020204" pitchFamily="34" charset="0"/>
                <a:sym typeface="Symbol" pitchFamily="18" charset="2"/>
              </a:rPr>
              <a:t></a:t>
            </a:r>
            <a:endParaRPr lang="en-US" altLang="zh-TW" sz="1800" b="1" dirty="0">
              <a:latin typeface="Arial" panose="020B0604020202020204" pitchFamily="34" charset="0"/>
              <a:ea typeface="新細明體" charset="-120"/>
              <a:cs typeface="Arial" panose="020B0604020202020204" pitchFamily="34" charset="0"/>
            </a:endParaRPr>
          </a:p>
        </p:txBody>
      </p:sp>
      <p:sp>
        <p:nvSpPr>
          <p:cNvPr id="9" name="AutoShape 8">
            <a:extLst>
              <a:ext uri="{FF2B5EF4-FFF2-40B4-BE49-F238E27FC236}">
                <a16:creationId xmlns:a16="http://schemas.microsoft.com/office/drawing/2014/main" id="{BF2D41E0-D3B4-0476-FD45-4379CF31760B}"/>
              </a:ext>
            </a:extLst>
          </p:cNvPr>
          <p:cNvSpPr>
            <a:spLocks/>
          </p:cNvSpPr>
          <p:nvPr/>
        </p:nvSpPr>
        <p:spPr bwMode="auto">
          <a:xfrm>
            <a:off x="6000076" y="2867039"/>
            <a:ext cx="401112" cy="1066801"/>
          </a:xfrm>
          <a:prstGeom prst="rightBrace">
            <a:avLst>
              <a:gd name="adj1" fmla="val 38889"/>
              <a:gd name="adj2" fmla="val 50000"/>
            </a:avLst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anchor="ctr">
            <a:spAutoFit/>
          </a:bodyPr>
          <a:lstStyle/>
          <a:p>
            <a:endParaRPr lang="zh-TW" altLang="en-US"/>
          </a:p>
        </p:txBody>
      </p:sp>
      <p:sp>
        <p:nvSpPr>
          <p:cNvPr id="10" name="Text Box 9">
            <a:extLst>
              <a:ext uri="{FF2B5EF4-FFF2-40B4-BE49-F238E27FC236}">
                <a16:creationId xmlns:a16="http://schemas.microsoft.com/office/drawing/2014/main" id="{1498658B-7EEC-58BD-0CC4-868C4AFB53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79181" y="2941652"/>
            <a:ext cx="4482734" cy="646331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en-US" altLang="zh-TW" sz="1800" b="1" dirty="0">
                <a:latin typeface="Arial" panose="020B0604020202020204" pitchFamily="34" charset="0"/>
                <a:ea typeface="新細明體" charset="-120"/>
                <a:cs typeface="Arial" panose="020B0604020202020204" pitchFamily="34" charset="0"/>
              </a:rPr>
              <a:t>Relaxation: Make |V|-1 passes, relax each edge if possible</a:t>
            </a:r>
          </a:p>
        </p:txBody>
      </p:sp>
      <p:sp>
        <p:nvSpPr>
          <p:cNvPr id="3" name="Text Box 12">
            <a:extLst>
              <a:ext uri="{FF2B5EF4-FFF2-40B4-BE49-F238E27FC236}">
                <a16:creationId xmlns:a16="http://schemas.microsoft.com/office/drawing/2014/main" id="{3E67D6C1-4DC1-0DCE-FB91-F11726B5310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79181" y="4137043"/>
            <a:ext cx="4635104" cy="92333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en-US" altLang="zh-TW" b="1" dirty="0">
                <a:solidFill>
                  <a:srgbClr val="FF0000"/>
                </a:solidFill>
                <a:latin typeface="Arial" panose="020B0604020202020204" pitchFamily="34" charset="0"/>
                <a:ea typeface="新細明體" charset="-120"/>
                <a:cs typeface="Arial" panose="020B0604020202020204" pitchFamily="34" charset="0"/>
              </a:rPr>
              <a:t>Negative cycle test</a:t>
            </a:r>
            <a:r>
              <a:rPr lang="en-US" altLang="zh-TW" sz="1800" b="1" dirty="0">
                <a:solidFill>
                  <a:srgbClr val="FF0000"/>
                </a:solidFill>
                <a:latin typeface="Arial" panose="020B0604020202020204" pitchFamily="34" charset="0"/>
                <a:ea typeface="新細明體" charset="-120"/>
                <a:cs typeface="Arial" panose="020B0604020202020204" pitchFamily="34" charset="0"/>
              </a:rPr>
              <a:t>: have we converged yet? i.e., no more relaxations are possible after V passes</a:t>
            </a:r>
          </a:p>
        </p:txBody>
      </p:sp>
      <p:sp>
        <p:nvSpPr>
          <p:cNvPr id="5" name="AutoShape 8">
            <a:extLst>
              <a:ext uri="{FF2B5EF4-FFF2-40B4-BE49-F238E27FC236}">
                <a16:creationId xmlns:a16="http://schemas.microsoft.com/office/drawing/2014/main" id="{4380BDC6-8DDB-A4CE-EB83-29F2554D48E1}"/>
              </a:ext>
            </a:extLst>
          </p:cNvPr>
          <p:cNvSpPr>
            <a:spLocks/>
          </p:cNvSpPr>
          <p:nvPr/>
        </p:nvSpPr>
        <p:spPr bwMode="auto">
          <a:xfrm>
            <a:off x="6039110" y="3988598"/>
            <a:ext cx="401112" cy="1066801"/>
          </a:xfrm>
          <a:prstGeom prst="rightBrace">
            <a:avLst>
              <a:gd name="adj1" fmla="val 38889"/>
              <a:gd name="adj2" fmla="val 50000"/>
            </a:avLst>
          </a:prstGeom>
          <a:noFill/>
          <a:ln w="28575">
            <a:solidFill>
              <a:srgbClr val="FF0000"/>
            </a:solidFill>
            <a:round/>
            <a:headEnd/>
            <a:tailEnd/>
          </a:ln>
          <a:effectLst/>
        </p:spPr>
        <p:txBody>
          <a:bodyPr anchor="ctr">
            <a:spAutoFit/>
          </a:bodyPr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256599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AC68FCA-3786-744C-BB6B-090AD47EE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17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048C33F-8799-E341-A2C1-8B207B4E0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Improvement of Bellman-Ford Algorithm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8F63E79-641D-B703-4F49-EF8F22553317}"/>
              </a:ext>
            </a:extLst>
          </p:cNvPr>
          <p:cNvSpPr/>
          <p:nvPr/>
        </p:nvSpPr>
        <p:spPr>
          <a:xfrm>
            <a:off x="914402" y="2850336"/>
            <a:ext cx="3624943" cy="34163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en-US" b="1" dirty="0"/>
              <a:t>procedure</a:t>
            </a:r>
            <a:r>
              <a:rPr lang="en-US" dirty="0"/>
              <a:t> SPFA(</a:t>
            </a:r>
            <a:r>
              <a:rPr lang="en-US" i="1" dirty="0"/>
              <a:t>G</a:t>
            </a:r>
            <a:r>
              <a:rPr lang="en-US" dirty="0"/>
              <a:t>, </a:t>
            </a:r>
            <a:r>
              <a:rPr lang="en-US" i="1" dirty="0"/>
              <a:t>s</a:t>
            </a:r>
            <a:r>
              <a:rPr lang="en-US" dirty="0"/>
              <a:t>) </a:t>
            </a:r>
          </a:p>
          <a:p>
            <a:r>
              <a:rPr lang="en-US" dirty="0"/>
              <a:t>1    </a:t>
            </a:r>
            <a:r>
              <a:rPr lang="en-US" b="1" dirty="0"/>
              <a:t>for</a:t>
            </a:r>
            <a:r>
              <a:rPr lang="en-US" dirty="0"/>
              <a:t> each vertex </a:t>
            </a:r>
            <a:r>
              <a:rPr lang="en-US" i="1" dirty="0"/>
              <a:t>v</a:t>
            </a:r>
            <a:r>
              <a:rPr lang="en-US" dirty="0"/>
              <a:t> ≠ </a:t>
            </a:r>
            <a:r>
              <a:rPr lang="en-US" i="1" dirty="0"/>
              <a:t>s</a:t>
            </a:r>
            <a:r>
              <a:rPr lang="en-US" dirty="0"/>
              <a:t> in </a:t>
            </a:r>
            <a:r>
              <a:rPr lang="en-US" i="1" dirty="0"/>
              <a:t>V</a:t>
            </a:r>
            <a:r>
              <a:rPr lang="en-US" dirty="0"/>
              <a:t>(</a:t>
            </a:r>
            <a:r>
              <a:rPr lang="en-US" i="1" dirty="0"/>
              <a:t>G</a:t>
            </a:r>
            <a:r>
              <a:rPr lang="en-US" dirty="0"/>
              <a:t>) </a:t>
            </a:r>
          </a:p>
          <a:p>
            <a:pPr marL="342900" indent="-342900">
              <a:buAutoNum type="arabicPlain" startAt="2"/>
            </a:pPr>
            <a:r>
              <a:rPr lang="en-US" dirty="0"/>
              <a:t>   d(</a:t>
            </a:r>
            <a:r>
              <a:rPr lang="en-US" i="1" dirty="0"/>
              <a:t>v</a:t>
            </a:r>
            <a:r>
              <a:rPr lang="en-US" dirty="0"/>
              <a:t>) := ∞ </a:t>
            </a:r>
          </a:p>
          <a:p>
            <a:pPr marL="342900" indent="-342900">
              <a:buAutoNum type="arabicPlain" startAt="2"/>
            </a:pPr>
            <a:r>
              <a:rPr lang="en-US" dirty="0"/>
              <a:t>d(</a:t>
            </a:r>
            <a:r>
              <a:rPr lang="en-US" i="1" dirty="0"/>
              <a:t>s</a:t>
            </a:r>
            <a:r>
              <a:rPr lang="en-US" dirty="0"/>
              <a:t>) := 0 </a:t>
            </a:r>
          </a:p>
          <a:p>
            <a:pPr marL="342900" indent="-342900">
              <a:buAutoNum type="arabicPlain" startAt="2"/>
            </a:pPr>
            <a:r>
              <a:rPr lang="en-US" dirty="0"/>
              <a:t>push </a:t>
            </a:r>
            <a:r>
              <a:rPr lang="en-US" i="1" dirty="0"/>
              <a:t>s</a:t>
            </a:r>
            <a:r>
              <a:rPr lang="en-US" dirty="0"/>
              <a:t> into </a:t>
            </a:r>
            <a:r>
              <a:rPr lang="en-US" i="1" dirty="0"/>
              <a:t>Q</a:t>
            </a:r>
            <a:r>
              <a:rPr lang="en-US" dirty="0"/>
              <a:t> </a:t>
            </a:r>
          </a:p>
          <a:p>
            <a:pPr marL="342900" indent="-342900">
              <a:buAutoNum type="arabicPlain" startAt="2"/>
            </a:pPr>
            <a:r>
              <a:rPr lang="en-US" b="1" dirty="0"/>
              <a:t>while</a:t>
            </a:r>
            <a:r>
              <a:rPr lang="en-US" dirty="0"/>
              <a:t> </a:t>
            </a:r>
            <a:r>
              <a:rPr lang="en-US" i="1" dirty="0"/>
              <a:t>Q</a:t>
            </a:r>
            <a:r>
              <a:rPr lang="en-US" dirty="0"/>
              <a:t> is not empty </a:t>
            </a:r>
            <a:r>
              <a:rPr lang="en-US" b="1" dirty="0"/>
              <a:t>do</a:t>
            </a:r>
            <a:r>
              <a:rPr lang="en-US" dirty="0"/>
              <a:t> </a:t>
            </a:r>
          </a:p>
          <a:p>
            <a:pPr marL="342900" indent="-342900">
              <a:buAutoNum type="arabicPlain" startAt="2"/>
            </a:pPr>
            <a:r>
              <a:rPr lang="en-US" i="1" dirty="0"/>
              <a:t>   u</a:t>
            </a:r>
            <a:r>
              <a:rPr lang="en-US" dirty="0"/>
              <a:t> := </a:t>
            </a:r>
            <a:r>
              <a:rPr lang="en-US" i="1" dirty="0" err="1"/>
              <a:t>Q.</a:t>
            </a:r>
            <a:r>
              <a:rPr lang="en-US" dirty="0" err="1"/>
              <a:t>pop</a:t>
            </a:r>
            <a:r>
              <a:rPr lang="en-US" dirty="0"/>
              <a:t>() </a:t>
            </a:r>
          </a:p>
          <a:p>
            <a:pPr marL="342900" indent="-342900">
              <a:buAutoNum type="arabicPlain" startAt="2"/>
            </a:pPr>
            <a:r>
              <a:rPr lang="en-US" b="1" dirty="0"/>
              <a:t>   for each</a:t>
            </a:r>
            <a:r>
              <a:rPr lang="en-US" dirty="0"/>
              <a:t> edge (</a:t>
            </a:r>
            <a:r>
              <a:rPr lang="en-US" i="1" dirty="0"/>
              <a:t>u</a:t>
            </a:r>
            <a:r>
              <a:rPr lang="en-US" dirty="0"/>
              <a:t>, </a:t>
            </a:r>
            <a:r>
              <a:rPr lang="en-US" i="1" dirty="0"/>
              <a:t>v</a:t>
            </a:r>
            <a:r>
              <a:rPr lang="en-US" dirty="0"/>
              <a:t>) in </a:t>
            </a:r>
            <a:r>
              <a:rPr lang="en-US" i="1" dirty="0"/>
              <a:t>E</a:t>
            </a:r>
            <a:r>
              <a:rPr lang="en-US" dirty="0"/>
              <a:t>(</a:t>
            </a:r>
            <a:r>
              <a:rPr lang="en-US" i="1" dirty="0"/>
              <a:t>G</a:t>
            </a:r>
            <a:r>
              <a:rPr lang="en-US" dirty="0"/>
              <a:t>) </a:t>
            </a:r>
            <a:r>
              <a:rPr lang="en-US" b="1" dirty="0"/>
              <a:t>do</a:t>
            </a:r>
            <a:r>
              <a:rPr lang="en-US" dirty="0"/>
              <a:t> </a:t>
            </a:r>
          </a:p>
          <a:p>
            <a:pPr marL="342900" indent="-342900">
              <a:buAutoNum type="arabicPlain" startAt="2"/>
            </a:pPr>
            <a:r>
              <a:rPr lang="en-US" dirty="0"/>
              <a:t>      </a:t>
            </a:r>
            <a:r>
              <a:rPr lang="en-US" b="1" dirty="0"/>
              <a:t>if</a:t>
            </a:r>
            <a:r>
              <a:rPr lang="en-US" dirty="0"/>
              <a:t> d(</a:t>
            </a:r>
            <a:r>
              <a:rPr lang="en-US" i="1" dirty="0"/>
              <a:t>u</a:t>
            </a:r>
            <a:r>
              <a:rPr lang="en-US" dirty="0"/>
              <a:t>) + w(</a:t>
            </a:r>
            <a:r>
              <a:rPr lang="en-US" i="1" dirty="0"/>
              <a:t>u</a:t>
            </a:r>
            <a:r>
              <a:rPr lang="en-US" dirty="0"/>
              <a:t>, </a:t>
            </a:r>
            <a:r>
              <a:rPr lang="en-US" i="1" dirty="0"/>
              <a:t>v</a:t>
            </a:r>
            <a:r>
              <a:rPr lang="en-US" dirty="0"/>
              <a:t>) &lt; d(</a:t>
            </a:r>
            <a:r>
              <a:rPr lang="en-US" i="1" dirty="0"/>
              <a:t>v</a:t>
            </a:r>
            <a:r>
              <a:rPr lang="en-US" dirty="0"/>
              <a:t>) </a:t>
            </a:r>
            <a:r>
              <a:rPr lang="en-US" b="1" dirty="0"/>
              <a:t>then</a:t>
            </a:r>
            <a:r>
              <a:rPr lang="en-US" dirty="0"/>
              <a:t> </a:t>
            </a:r>
          </a:p>
          <a:p>
            <a:pPr marL="342900" indent="-342900">
              <a:buAutoNum type="arabicPlain" startAt="2"/>
            </a:pPr>
            <a:r>
              <a:rPr lang="en-US" dirty="0"/>
              <a:t>         d(</a:t>
            </a:r>
            <a:r>
              <a:rPr lang="en-US" i="1" dirty="0"/>
              <a:t>v</a:t>
            </a:r>
            <a:r>
              <a:rPr lang="en-US" dirty="0"/>
              <a:t>) := d(</a:t>
            </a:r>
            <a:r>
              <a:rPr lang="en-US" i="1" dirty="0"/>
              <a:t>u</a:t>
            </a:r>
            <a:r>
              <a:rPr lang="en-US" dirty="0"/>
              <a:t>) + w(</a:t>
            </a:r>
            <a:r>
              <a:rPr lang="en-US" i="1" dirty="0"/>
              <a:t>u</a:t>
            </a:r>
            <a:r>
              <a:rPr lang="en-US" dirty="0"/>
              <a:t>, </a:t>
            </a:r>
            <a:r>
              <a:rPr lang="en-US" i="1" dirty="0"/>
              <a:t>v</a:t>
            </a:r>
            <a:r>
              <a:rPr lang="en-US" dirty="0"/>
              <a:t>) </a:t>
            </a:r>
          </a:p>
          <a:p>
            <a:pPr marL="342900" indent="-342900">
              <a:buAutoNum type="arabicPlain" startAt="2"/>
            </a:pPr>
            <a:r>
              <a:rPr lang="en-US" b="1" dirty="0"/>
              <a:t>         if</a:t>
            </a:r>
            <a:r>
              <a:rPr lang="en-US" dirty="0"/>
              <a:t> </a:t>
            </a:r>
            <a:r>
              <a:rPr lang="en-US" i="1" dirty="0"/>
              <a:t>v</a:t>
            </a:r>
            <a:r>
              <a:rPr lang="en-US" dirty="0"/>
              <a:t> is not in </a:t>
            </a:r>
            <a:r>
              <a:rPr lang="en-US" i="1" dirty="0"/>
              <a:t>Q</a:t>
            </a:r>
            <a:r>
              <a:rPr lang="en-US" dirty="0"/>
              <a:t> </a:t>
            </a:r>
            <a:r>
              <a:rPr lang="en-US" b="1" dirty="0"/>
              <a:t>then</a:t>
            </a:r>
            <a:r>
              <a:rPr lang="en-US" dirty="0"/>
              <a:t> </a:t>
            </a:r>
          </a:p>
          <a:p>
            <a:pPr marL="342900" indent="-342900">
              <a:buAutoNum type="arabicPlain" startAt="2"/>
            </a:pPr>
            <a:r>
              <a:rPr lang="en-US" dirty="0"/>
              <a:t>            push </a:t>
            </a:r>
            <a:r>
              <a:rPr lang="en-US" i="1" dirty="0"/>
              <a:t>v</a:t>
            </a:r>
            <a:r>
              <a:rPr lang="en-US" dirty="0"/>
              <a:t> into </a:t>
            </a:r>
            <a:r>
              <a:rPr lang="en-US" i="1" dirty="0"/>
              <a:t>Q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0E15E50-4F09-A010-31F0-B6FED1F71C77}"/>
              </a:ext>
            </a:extLst>
          </p:cNvPr>
          <p:cNvSpPr txBox="1">
            <a:spLocks/>
          </p:cNvSpPr>
          <p:nvPr/>
        </p:nvSpPr>
        <p:spPr>
          <a:xfrm>
            <a:off x="838200" y="1466849"/>
            <a:ext cx="10515600" cy="47101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ea typeface="新細明體" charset="-120"/>
              </a:rPr>
              <a:t>Shortest-path-faster algorithm (SPFA)</a:t>
            </a:r>
          </a:p>
          <a:p>
            <a:pPr lvl="1"/>
            <a:r>
              <a:rPr lang="en-US" dirty="0">
                <a:ea typeface="新細明體" charset="-120"/>
              </a:rPr>
              <a:t>Only perform relaxation from active vertices</a:t>
            </a:r>
          </a:p>
          <a:p>
            <a:pPr lvl="1"/>
            <a:r>
              <a:rPr lang="en-US" dirty="0">
                <a:ea typeface="新細明體" charset="-120"/>
              </a:rPr>
              <a:t>Largely reduce the relaxation times </a:t>
            </a:r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9AF8201-300D-1F28-1760-BBE5708B34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8206" y="1559378"/>
            <a:ext cx="3455594" cy="3439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AutoShape 4" descr="v">
            <a:extLst>
              <a:ext uri="{FF2B5EF4-FFF2-40B4-BE49-F238E27FC236}">
                <a16:creationId xmlns:a16="http://schemas.microsoft.com/office/drawing/2014/main" id="{1C4B09DE-CC9C-8676-7F37-DEB8BA4E960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477250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AutoShape 5" descr="u">
            <a:extLst>
              <a:ext uri="{FF2B5EF4-FFF2-40B4-BE49-F238E27FC236}">
                <a16:creationId xmlns:a16="http://schemas.microsoft.com/office/drawing/2014/main" id="{2313A7E3-DC0B-1E9B-3488-918A84812FF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52182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AutoShape 6" descr="Q">
            <a:extLst>
              <a:ext uri="{FF2B5EF4-FFF2-40B4-BE49-F238E27FC236}">
                <a16:creationId xmlns:a16="http://schemas.microsoft.com/office/drawing/2014/main" id="{D8CDDC6F-A82E-838C-B2A0-CCAE808FA34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071100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AutoShape 7" descr="v">
            <a:extLst>
              <a:ext uri="{FF2B5EF4-FFF2-40B4-BE49-F238E27FC236}">
                <a16:creationId xmlns:a16="http://schemas.microsoft.com/office/drawing/2014/main" id="{086D622A-F24C-E884-C78F-E84A6FEFFD6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28428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E1DC710-A805-98E4-659E-33B6B4B22754}"/>
              </a:ext>
            </a:extLst>
          </p:cNvPr>
          <p:cNvSpPr txBox="1"/>
          <p:nvPr/>
        </p:nvSpPr>
        <p:spPr>
          <a:xfrm>
            <a:off x="7929479" y="5091794"/>
            <a:ext cx="36249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red lines </a:t>
            </a:r>
            <a:r>
              <a:rPr lang="en-US" dirty="0"/>
              <a:t>are shortest path covering </a:t>
            </a:r>
            <a:r>
              <a:rPr lang="en-US" b="1" dirty="0">
                <a:solidFill>
                  <a:srgbClr val="0432FF"/>
                </a:solidFill>
              </a:rPr>
              <a:t>blue lines </a:t>
            </a:r>
            <a:r>
              <a:rPr lang="en-US" dirty="0"/>
              <a:t>are relaxations</a:t>
            </a:r>
          </a:p>
        </p:txBody>
      </p:sp>
      <p:sp>
        <p:nvSpPr>
          <p:cNvPr id="23" name="Rounded Rectangular Callout 22">
            <a:extLst>
              <a:ext uri="{FF2B5EF4-FFF2-40B4-BE49-F238E27FC236}">
                <a16:creationId xmlns:a16="http://schemas.microsoft.com/office/drawing/2014/main" id="{5174532A-B91C-44F7-0982-B3E144447CAE}"/>
              </a:ext>
            </a:extLst>
          </p:cNvPr>
          <p:cNvSpPr/>
          <p:nvPr/>
        </p:nvSpPr>
        <p:spPr>
          <a:xfrm>
            <a:off x="4953000" y="3821904"/>
            <a:ext cx="2879894" cy="1827781"/>
          </a:xfrm>
          <a:prstGeom prst="wedgeRoundRectCallout">
            <a:avLst>
              <a:gd name="adj1" fmla="val -63578"/>
              <a:gd name="adj2" fmla="val 33344"/>
              <a:gd name="adj3" fmla="val 16667"/>
            </a:avLst>
          </a:prstGeom>
          <a:solidFill>
            <a:srgbClr val="0432FF"/>
          </a:solidFill>
          <a:ln w="28575"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Relaxation happens only at active vertices (in queue) – </a:t>
            </a:r>
            <a:r>
              <a:rPr lang="en-US" sz="20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largely reduced redundant relaxations!</a:t>
            </a:r>
          </a:p>
        </p:txBody>
      </p:sp>
      <p:sp>
        <p:nvSpPr>
          <p:cNvPr id="24" name="Alternate Process 23">
            <a:extLst>
              <a:ext uri="{FF2B5EF4-FFF2-40B4-BE49-F238E27FC236}">
                <a16:creationId xmlns:a16="http://schemas.microsoft.com/office/drawing/2014/main" id="{0C747706-7D8E-62C8-53AA-97D21AAC3E96}"/>
              </a:ext>
            </a:extLst>
          </p:cNvPr>
          <p:cNvSpPr/>
          <p:nvPr/>
        </p:nvSpPr>
        <p:spPr>
          <a:xfrm>
            <a:off x="838200" y="4844143"/>
            <a:ext cx="3766457" cy="805543"/>
          </a:xfrm>
          <a:prstGeom prst="flowChartAlternateProcess">
            <a:avLst/>
          </a:prstGeom>
          <a:noFill/>
          <a:ln w="28575">
            <a:solidFill>
              <a:srgbClr val="0432FF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66265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AC68FCA-3786-744C-BB6B-090AD47EE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18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048C33F-8799-E341-A2C1-8B207B4E0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From SPFA </a:t>
            </a:r>
            <a:r>
              <a:rPr lang="en-US" dirty="0"/>
              <a:t>to Dijkstra Algorithm</a:t>
            </a:r>
          </a:p>
        </p:txBody>
      </p:sp>
      <p:sp>
        <p:nvSpPr>
          <p:cNvPr id="12" name="AutoShape 4" descr="v">
            <a:extLst>
              <a:ext uri="{FF2B5EF4-FFF2-40B4-BE49-F238E27FC236}">
                <a16:creationId xmlns:a16="http://schemas.microsoft.com/office/drawing/2014/main" id="{1C4B09DE-CC9C-8676-7F37-DEB8BA4E960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477250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AutoShape 5" descr="u">
            <a:extLst>
              <a:ext uri="{FF2B5EF4-FFF2-40B4-BE49-F238E27FC236}">
                <a16:creationId xmlns:a16="http://schemas.microsoft.com/office/drawing/2014/main" id="{2313A7E3-DC0B-1E9B-3488-918A84812FF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52182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AutoShape 6" descr="Q">
            <a:extLst>
              <a:ext uri="{FF2B5EF4-FFF2-40B4-BE49-F238E27FC236}">
                <a16:creationId xmlns:a16="http://schemas.microsoft.com/office/drawing/2014/main" id="{D8CDDC6F-A82E-838C-B2A0-CCAE808FA34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071100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AutoShape 7" descr="v">
            <a:extLst>
              <a:ext uri="{FF2B5EF4-FFF2-40B4-BE49-F238E27FC236}">
                <a16:creationId xmlns:a16="http://schemas.microsoft.com/office/drawing/2014/main" id="{086D622A-F24C-E884-C78F-E84A6FEFFD6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28428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9AA42518-CD6A-0A3C-CE58-9C6EB7DDA5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4292" y="1466849"/>
            <a:ext cx="10386241" cy="2031325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sz="2800" i="1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d</a:t>
            </a:r>
            <a:r>
              <a:rPr lang="en-US" sz="2800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[</a:t>
            </a:r>
            <a:r>
              <a:rPr lang="en-US" sz="2800" i="1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s</a:t>
            </a:r>
            <a:r>
              <a:rPr lang="en-US" sz="2800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] </a:t>
            </a:r>
            <a:r>
              <a:rPr lang="en-US" sz="2800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  <a:sym typeface="Symbol" pitchFamily="18" charset="2"/>
              </a:rPr>
              <a:t> 0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b="1" dirty="0">
                <a:solidFill>
                  <a:srgbClr val="000000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  <a:sym typeface="Symbol" pitchFamily="18" charset="2"/>
              </a:rPr>
              <a:t>for</a:t>
            </a:r>
            <a:r>
              <a:rPr lang="en-US" sz="2800" dirty="0">
                <a:solidFill>
                  <a:srgbClr val="000000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  <a:sym typeface="Symbol" pitchFamily="18" charset="2"/>
              </a:rPr>
              <a:t> each </a:t>
            </a:r>
            <a:r>
              <a:rPr lang="en-US" sz="2800" i="1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  <a:sym typeface="Symbol" pitchFamily="18" charset="2"/>
              </a:rPr>
              <a:t>v</a:t>
            </a:r>
            <a:r>
              <a:rPr lang="en-US" sz="2800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  <a:sym typeface="Symbol" pitchFamily="18" charset="2"/>
              </a:rPr>
              <a:t> </a:t>
            </a:r>
            <a:r>
              <a:rPr lang="en-US" sz="2800" dirty="0" err="1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  <a:sym typeface="Symbol" pitchFamily="18" charset="2"/>
              </a:rPr>
              <a:t>Î</a:t>
            </a:r>
            <a:r>
              <a:rPr lang="en-US" sz="2800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  <a:sym typeface="Symbol" pitchFamily="18" charset="2"/>
              </a:rPr>
              <a:t> </a:t>
            </a:r>
            <a:r>
              <a:rPr lang="en-US" sz="2800" i="1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  <a:sym typeface="Symbol" pitchFamily="18" charset="2"/>
              </a:rPr>
              <a:t>V</a:t>
            </a:r>
            <a:r>
              <a:rPr lang="en-US" sz="2800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  <a:sym typeface="Symbol" pitchFamily="18" charset="2"/>
              </a:rPr>
              <a:t> – {</a:t>
            </a:r>
            <a:r>
              <a:rPr lang="en-US" sz="2800" i="1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  <a:sym typeface="Symbol" pitchFamily="18" charset="2"/>
              </a:rPr>
              <a:t>s</a:t>
            </a:r>
            <a:r>
              <a:rPr lang="en-US" sz="2800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  <a:sym typeface="Symbol" pitchFamily="18" charset="2"/>
              </a:rPr>
              <a:t>}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800" b="1" dirty="0">
                <a:solidFill>
                  <a:srgbClr val="000000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do</a:t>
            </a:r>
            <a:r>
              <a:rPr lang="en-US" sz="2800" dirty="0">
                <a:solidFill>
                  <a:srgbClr val="000000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 </a:t>
            </a:r>
            <a:r>
              <a:rPr lang="en-US" sz="2800" i="1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d</a:t>
            </a:r>
            <a:r>
              <a:rPr lang="en-US" sz="2800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[</a:t>
            </a:r>
            <a:r>
              <a:rPr lang="en-US" sz="2800" i="1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v</a:t>
            </a:r>
            <a:r>
              <a:rPr lang="en-US" sz="2800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] </a:t>
            </a:r>
            <a:r>
              <a:rPr lang="en-US" sz="2800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  <a:sym typeface="Symbol" pitchFamily="18" charset="2"/>
              </a:rPr>
              <a:t> ¥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i="1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  <a:sym typeface="Symbol" pitchFamily="18" charset="2"/>
              </a:rPr>
              <a:t>S</a:t>
            </a:r>
            <a:r>
              <a:rPr lang="en-US" sz="2800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  <a:sym typeface="Symbol" pitchFamily="18" charset="2"/>
              </a:rPr>
              <a:t>  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i="1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  <a:sym typeface="Symbol" pitchFamily="18" charset="2"/>
              </a:rPr>
              <a:t>Q</a:t>
            </a:r>
            <a:r>
              <a:rPr lang="en-US" sz="2800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  <a:sym typeface="Symbol" pitchFamily="18" charset="2"/>
              </a:rPr>
              <a:t>  </a:t>
            </a:r>
            <a:r>
              <a:rPr lang="en-US" sz="2800" i="1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  <a:sym typeface="Symbol" pitchFamily="18" charset="2"/>
              </a:rPr>
              <a:t>V	 </a:t>
            </a:r>
            <a:r>
              <a:rPr lang="en-US" sz="2800" b="1" dirty="0">
                <a:solidFill>
                  <a:srgbClr val="CC0000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⊳</a:t>
            </a:r>
            <a:r>
              <a:rPr lang="en-US" sz="2800" dirty="0">
                <a:solidFill>
                  <a:srgbClr val="00838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i="1" dirty="0">
                <a:solidFill>
                  <a:srgbClr val="00838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</a:t>
            </a:r>
            <a:r>
              <a:rPr lang="en-US" sz="2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Replacing the SPFA queue with min priority queue!</a:t>
            </a:r>
            <a:endParaRPr lang="en-US" sz="2600" dirty="0">
              <a:solidFill>
                <a:srgbClr val="008A87"/>
              </a:solidFill>
              <a:latin typeface="Arial" panose="020B0604020202020204" pitchFamily="34" charset="0"/>
              <a:ea typeface="Arial Unicode MS" pitchFamily="34" charset="-128"/>
              <a:cs typeface="Arial" panose="020B0604020202020204" pitchFamily="34" charset="0"/>
              <a:sym typeface="Symbol" pitchFamily="18" charset="2"/>
            </a:endParaRPr>
          </a:p>
        </p:txBody>
      </p:sp>
      <p:sp>
        <p:nvSpPr>
          <p:cNvPr id="5" name="Text Box 4">
            <a:extLst>
              <a:ext uri="{FF2B5EF4-FFF2-40B4-BE49-F238E27FC236}">
                <a16:creationId xmlns:a16="http://schemas.microsoft.com/office/drawing/2014/main" id="{00D9E44E-AC64-5846-B152-1A89DE8441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4292" y="3448049"/>
            <a:ext cx="6574236" cy="280692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1" hangingPunct="1">
              <a:lnSpc>
                <a:spcPct val="90000"/>
              </a:lnSpc>
              <a:tabLst>
                <a:tab pos="2289175" algn="l"/>
              </a:tabLst>
            </a:pPr>
            <a:r>
              <a:rPr lang="en-US" sz="2800" b="1" dirty="0">
                <a:solidFill>
                  <a:srgbClr val="000000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  <a:sym typeface="Symbol" pitchFamily="18" charset="2"/>
              </a:rPr>
              <a:t>while</a:t>
            </a:r>
            <a:r>
              <a:rPr lang="en-US" sz="2800" dirty="0">
                <a:solidFill>
                  <a:srgbClr val="000000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  <a:sym typeface="Symbol" pitchFamily="18" charset="2"/>
              </a:rPr>
              <a:t> </a:t>
            </a:r>
            <a:r>
              <a:rPr lang="en-US" sz="2800" i="1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  <a:sym typeface="Symbol" pitchFamily="18" charset="2"/>
              </a:rPr>
              <a:t>Q ¹ </a:t>
            </a:r>
            <a:r>
              <a:rPr lang="en-US" sz="2800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  <a:sym typeface="Symbol" pitchFamily="18" charset="2"/>
              </a:rPr>
              <a:t></a:t>
            </a:r>
            <a:endParaRPr lang="en-US" sz="2800" dirty="0">
              <a:solidFill>
                <a:srgbClr val="000000"/>
              </a:solidFill>
              <a:latin typeface="Arial" panose="020B0604020202020204" pitchFamily="34" charset="0"/>
              <a:ea typeface="Arial Unicode MS" pitchFamily="34" charset="-128"/>
              <a:cs typeface="Arial" panose="020B0604020202020204" pitchFamily="34" charset="0"/>
              <a:sym typeface="Symbol" pitchFamily="18" charset="2"/>
            </a:endParaRPr>
          </a:p>
          <a:p>
            <a:pPr lvl="1" eaLnBrk="1" hangingPunct="1">
              <a:lnSpc>
                <a:spcPct val="90000"/>
              </a:lnSpc>
              <a:tabLst>
                <a:tab pos="2289175" algn="l"/>
              </a:tabLst>
            </a:pPr>
            <a:r>
              <a:rPr lang="en-US" sz="2800" b="1" dirty="0">
                <a:solidFill>
                  <a:srgbClr val="000000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do</a:t>
            </a:r>
            <a:r>
              <a:rPr lang="en-US" sz="2800" dirty="0">
                <a:solidFill>
                  <a:srgbClr val="000000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 </a:t>
            </a:r>
            <a:r>
              <a:rPr lang="en-US" sz="2800" i="1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u </a:t>
            </a:r>
            <a:r>
              <a:rPr lang="en-US" sz="2800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  <a:sym typeface="Symbol" pitchFamily="18" charset="2"/>
              </a:rPr>
              <a:t></a:t>
            </a:r>
            <a:r>
              <a:rPr lang="en-US" sz="2800" dirty="0">
                <a:solidFill>
                  <a:srgbClr val="000000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  <a:sym typeface="Symbol" pitchFamily="18" charset="2"/>
              </a:rPr>
              <a:t> E</a:t>
            </a: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  <a:sym typeface="Symbol" pitchFamily="18" charset="2"/>
              </a:rPr>
              <a:t>XTRACT</a:t>
            </a:r>
            <a:r>
              <a:rPr lang="en-US" sz="2800" dirty="0">
                <a:solidFill>
                  <a:srgbClr val="000000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  <a:sym typeface="Symbol" pitchFamily="18" charset="2"/>
              </a:rPr>
              <a:t>-M</a:t>
            </a: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  <a:sym typeface="Symbol" pitchFamily="18" charset="2"/>
              </a:rPr>
              <a:t>IN</a:t>
            </a:r>
            <a:r>
              <a:rPr lang="en-US" sz="2800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  <a:sym typeface="Symbol" pitchFamily="18" charset="2"/>
              </a:rPr>
              <a:t>(</a:t>
            </a:r>
            <a:r>
              <a:rPr lang="en-US" sz="2800" i="1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  <a:sym typeface="Symbol" pitchFamily="18" charset="2"/>
              </a:rPr>
              <a:t>Q</a:t>
            </a:r>
            <a:r>
              <a:rPr lang="en-US" sz="2800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  <a:sym typeface="Symbol" pitchFamily="18" charset="2"/>
              </a:rPr>
              <a:t>)</a:t>
            </a:r>
          </a:p>
          <a:p>
            <a:pPr lvl="2" eaLnBrk="1" hangingPunct="1">
              <a:lnSpc>
                <a:spcPct val="90000"/>
              </a:lnSpc>
              <a:tabLst>
                <a:tab pos="2289175" algn="l"/>
              </a:tabLst>
            </a:pPr>
            <a:r>
              <a:rPr lang="en-US" sz="2800" i="1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  <a:sym typeface="Symbol" pitchFamily="18" charset="2"/>
              </a:rPr>
              <a:t>S</a:t>
            </a:r>
            <a:r>
              <a:rPr lang="en-US" sz="2800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  <a:sym typeface="Symbol" pitchFamily="18" charset="2"/>
              </a:rPr>
              <a:t>  </a:t>
            </a:r>
            <a:r>
              <a:rPr lang="en-US" sz="2800" i="1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  <a:sym typeface="Symbol" pitchFamily="18" charset="2"/>
              </a:rPr>
              <a:t>S</a:t>
            </a:r>
            <a:r>
              <a:rPr lang="en-US" sz="2800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  <a:sym typeface="Symbol" pitchFamily="18" charset="2"/>
              </a:rPr>
              <a:t> È {</a:t>
            </a:r>
            <a:r>
              <a:rPr lang="en-US" sz="2800" i="1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  <a:sym typeface="Symbol" pitchFamily="18" charset="2"/>
              </a:rPr>
              <a:t>u</a:t>
            </a:r>
            <a:r>
              <a:rPr lang="en-US" sz="2800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  <a:sym typeface="Symbol" pitchFamily="18" charset="2"/>
              </a:rPr>
              <a:t>}</a:t>
            </a:r>
          </a:p>
          <a:p>
            <a:pPr lvl="2" eaLnBrk="1" hangingPunct="1">
              <a:lnSpc>
                <a:spcPct val="90000"/>
              </a:lnSpc>
              <a:tabLst>
                <a:tab pos="2289175" algn="l"/>
              </a:tabLst>
            </a:pPr>
            <a:r>
              <a:rPr lang="en-US" sz="2800" b="1" dirty="0">
                <a:solidFill>
                  <a:srgbClr val="000000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  <a:sym typeface="Symbol" pitchFamily="18" charset="2"/>
              </a:rPr>
              <a:t>for</a:t>
            </a:r>
            <a:r>
              <a:rPr lang="en-US" sz="2800" dirty="0">
                <a:solidFill>
                  <a:srgbClr val="000000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  <a:sym typeface="Symbol" pitchFamily="18" charset="2"/>
              </a:rPr>
              <a:t> each </a:t>
            </a:r>
            <a:r>
              <a:rPr lang="en-US" sz="2800" i="1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  <a:sym typeface="Symbol" pitchFamily="18" charset="2"/>
              </a:rPr>
              <a:t>v</a:t>
            </a:r>
            <a:r>
              <a:rPr lang="en-US" sz="2800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  <a:sym typeface="Symbol" pitchFamily="18" charset="2"/>
              </a:rPr>
              <a:t> Î </a:t>
            </a:r>
            <a:r>
              <a:rPr lang="en-US" sz="2800" i="1" dirty="0" err="1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  <a:sym typeface="Symbol" pitchFamily="18" charset="2"/>
              </a:rPr>
              <a:t>Adj</a:t>
            </a:r>
            <a:r>
              <a:rPr lang="en-US" sz="2800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  <a:sym typeface="Symbol" pitchFamily="18" charset="2"/>
              </a:rPr>
              <a:t>[</a:t>
            </a:r>
            <a:r>
              <a:rPr lang="en-US" sz="2800" i="1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  <a:sym typeface="Symbol" pitchFamily="18" charset="2"/>
              </a:rPr>
              <a:t>u</a:t>
            </a:r>
            <a:r>
              <a:rPr lang="en-US" sz="2800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  <a:sym typeface="Symbol" pitchFamily="18" charset="2"/>
              </a:rPr>
              <a:t>]</a:t>
            </a:r>
          </a:p>
          <a:p>
            <a:pPr lvl="3" eaLnBrk="1" hangingPunct="1">
              <a:lnSpc>
                <a:spcPct val="90000"/>
              </a:lnSpc>
              <a:tabLst>
                <a:tab pos="2289175" algn="l"/>
              </a:tabLst>
            </a:pPr>
            <a:r>
              <a:rPr lang="en-US" sz="2800" b="1" dirty="0">
                <a:solidFill>
                  <a:srgbClr val="000000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do</a:t>
            </a:r>
            <a:r>
              <a:rPr lang="en-US" sz="2800" dirty="0">
                <a:solidFill>
                  <a:srgbClr val="000000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 </a:t>
            </a:r>
            <a:r>
              <a:rPr lang="en-US" sz="2800" b="1" dirty="0">
                <a:solidFill>
                  <a:srgbClr val="000000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  <a:sym typeface="Symbol" pitchFamily="18" charset="2"/>
              </a:rPr>
              <a:t>if</a:t>
            </a:r>
            <a:r>
              <a:rPr lang="en-US" sz="2800" i="1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 d</a:t>
            </a:r>
            <a:r>
              <a:rPr lang="en-US" sz="2800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[</a:t>
            </a:r>
            <a:r>
              <a:rPr lang="en-US" sz="2800" i="1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v</a:t>
            </a:r>
            <a:r>
              <a:rPr lang="en-US" sz="2800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] </a:t>
            </a:r>
            <a:r>
              <a:rPr lang="en-US" sz="2800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  <a:sym typeface="Symbol" pitchFamily="18" charset="2"/>
              </a:rPr>
              <a:t>&gt; </a:t>
            </a:r>
            <a:r>
              <a:rPr lang="en-US" sz="2800" i="1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d</a:t>
            </a:r>
            <a:r>
              <a:rPr lang="en-US" sz="2800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[</a:t>
            </a:r>
            <a:r>
              <a:rPr lang="en-US" sz="2800" i="1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u</a:t>
            </a:r>
            <a:r>
              <a:rPr lang="en-US" sz="2800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] + </a:t>
            </a:r>
            <a:r>
              <a:rPr lang="en-US" sz="2800" i="1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w</a:t>
            </a:r>
            <a:r>
              <a:rPr lang="en-US" sz="2800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(</a:t>
            </a:r>
            <a:r>
              <a:rPr lang="en-US" sz="2800" i="1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u</a:t>
            </a:r>
            <a:r>
              <a:rPr lang="en-US" sz="2800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, </a:t>
            </a:r>
            <a:r>
              <a:rPr lang="en-US" sz="2800" i="1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v</a:t>
            </a:r>
            <a:r>
              <a:rPr lang="en-US" sz="2800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)</a:t>
            </a:r>
          </a:p>
          <a:p>
            <a:pPr lvl="4" eaLnBrk="1" hangingPunct="1">
              <a:lnSpc>
                <a:spcPct val="90000"/>
              </a:lnSpc>
              <a:tabLst>
                <a:tab pos="2289175" algn="l"/>
              </a:tabLst>
            </a:pPr>
            <a:r>
              <a:rPr lang="en-US" sz="2800" b="1" dirty="0">
                <a:solidFill>
                  <a:srgbClr val="000000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  <a:sym typeface="Symbol" pitchFamily="18" charset="2"/>
              </a:rPr>
              <a:t>	then </a:t>
            </a:r>
            <a:r>
              <a:rPr lang="en-US" sz="2800" i="1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d</a:t>
            </a:r>
            <a:r>
              <a:rPr lang="en-US" sz="2800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[</a:t>
            </a:r>
            <a:r>
              <a:rPr lang="en-US" sz="2800" i="1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v</a:t>
            </a:r>
            <a:r>
              <a:rPr lang="en-US" sz="2800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] </a:t>
            </a:r>
            <a:r>
              <a:rPr lang="en-US" sz="2800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  <a:sym typeface="Symbol" pitchFamily="18" charset="2"/>
              </a:rPr>
              <a:t> </a:t>
            </a:r>
            <a:r>
              <a:rPr lang="en-US" sz="2800" i="1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d</a:t>
            </a:r>
            <a:r>
              <a:rPr lang="en-US" sz="2800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[</a:t>
            </a:r>
            <a:r>
              <a:rPr lang="en-US" sz="2800" i="1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u</a:t>
            </a:r>
            <a:r>
              <a:rPr lang="en-US" sz="2800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] + </a:t>
            </a:r>
            <a:r>
              <a:rPr lang="en-US" sz="2800" i="1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w</a:t>
            </a:r>
            <a:r>
              <a:rPr lang="en-US" sz="2800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(</a:t>
            </a:r>
            <a:r>
              <a:rPr lang="en-US" sz="2800" i="1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u</a:t>
            </a:r>
            <a:r>
              <a:rPr lang="en-US" sz="2800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, </a:t>
            </a:r>
            <a:r>
              <a:rPr lang="en-US" sz="2800" i="1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v</a:t>
            </a:r>
            <a:r>
              <a:rPr lang="en-US" sz="2800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</a:rPr>
              <a:t>)</a:t>
            </a:r>
          </a:p>
          <a:p>
            <a:pPr lvl="4" eaLnBrk="1" hangingPunct="1">
              <a:lnSpc>
                <a:spcPct val="90000"/>
              </a:lnSpc>
              <a:tabLst>
                <a:tab pos="2289175" algn="l"/>
              </a:tabLst>
            </a:pPr>
            <a:r>
              <a:rPr lang="en-US" sz="2800" i="1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  <a:sym typeface="Symbol" pitchFamily="18" charset="2"/>
              </a:rPr>
              <a:t>	p[v] </a:t>
            </a:r>
            <a:r>
              <a:rPr lang="en-US" sz="2800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  <a:sym typeface="Symbol" pitchFamily="18" charset="2"/>
              </a:rPr>
              <a:t> </a:t>
            </a:r>
            <a:r>
              <a:rPr lang="en-US" sz="2800" i="1" dirty="0">
                <a:solidFill>
                  <a:srgbClr val="008A87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  <a:sym typeface="Symbol" pitchFamily="18" charset="2"/>
              </a:rPr>
              <a:t>u</a:t>
            </a:r>
          </a:p>
        </p:txBody>
      </p:sp>
      <p:sp>
        <p:nvSpPr>
          <p:cNvPr id="6" name="Alternate Process 5">
            <a:extLst>
              <a:ext uri="{FF2B5EF4-FFF2-40B4-BE49-F238E27FC236}">
                <a16:creationId xmlns:a16="http://schemas.microsoft.com/office/drawing/2014/main" id="{5070D1A8-C868-F05B-DE35-F9D4FD94D5D1}"/>
              </a:ext>
            </a:extLst>
          </p:cNvPr>
          <p:cNvSpPr/>
          <p:nvPr/>
        </p:nvSpPr>
        <p:spPr>
          <a:xfrm>
            <a:off x="964292" y="3006044"/>
            <a:ext cx="10389508" cy="442005"/>
          </a:xfrm>
          <a:prstGeom prst="flowChartAlternateProcess">
            <a:avLst/>
          </a:prstGeom>
          <a:noFill/>
          <a:ln w="28575">
            <a:solidFill>
              <a:srgbClr val="0432FF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ounded Rectangular Callout 8">
            <a:extLst>
              <a:ext uri="{FF2B5EF4-FFF2-40B4-BE49-F238E27FC236}">
                <a16:creationId xmlns:a16="http://schemas.microsoft.com/office/drawing/2014/main" id="{FC3E8149-9C1A-210D-37EA-E2F6EBF8F838}"/>
              </a:ext>
            </a:extLst>
          </p:cNvPr>
          <p:cNvSpPr/>
          <p:nvPr/>
        </p:nvSpPr>
        <p:spPr>
          <a:xfrm>
            <a:off x="7336971" y="3962682"/>
            <a:ext cx="4020173" cy="1428469"/>
          </a:xfrm>
          <a:prstGeom prst="wedgeRoundRectCallout">
            <a:avLst>
              <a:gd name="adj1" fmla="val -71789"/>
              <a:gd name="adj2" fmla="val 34817"/>
              <a:gd name="adj3" fmla="val 16667"/>
            </a:avLst>
          </a:prstGeom>
          <a:solidFill>
            <a:srgbClr val="0432FF"/>
          </a:solidFill>
          <a:ln w="28575"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Relaxation happens only at the active vertex with the minimum (shortest) value discovered so far! (i.e., vertex </a:t>
            </a:r>
            <a:r>
              <a:rPr lang="en-US" sz="20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endParaRPr lang="en-US" sz="2000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64121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9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Dijkstra Algorithm Walkthrough – 1 </a:t>
            </a:r>
            <a:endParaRPr lang="en-US" dirty="0"/>
          </a:p>
        </p:txBody>
      </p:sp>
      <p:sp>
        <p:nvSpPr>
          <p:cNvPr id="678915" name="Oval 3"/>
          <p:cNvSpPr>
            <a:spLocks noChangeArrowheads="1"/>
          </p:cNvSpPr>
          <p:nvPr/>
        </p:nvSpPr>
        <p:spPr bwMode="auto">
          <a:xfrm>
            <a:off x="5407025" y="2728913"/>
            <a:ext cx="679450" cy="679450"/>
          </a:xfrm>
          <a:prstGeom prst="ellipse">
            <a:avLst/>
          </a:prstGeom>
          <a:solidFill>
            <a:srgbClr val="FFFF66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 anchor="ctr"/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A</a:t>
            </a:r>
          </a:p>
        </p:txBody>
      </p:sp>
      <p:sp>
        <p:nvSpPr>
          <p:cNvPr id="678916" name="Oval 4"/>
          <p:cNvSpPr>
            <a:spLocks noChangeArrowheads="1"/>
          </p:cNvSpPr>
          <p:nvPr/>
        </p:nvSpPr>
        <p:spPr bwMode="auto">
          <a:xfrm>
            <a:off x="7159625" y="1719263"/>
            <a:ext cx="679450" cy="679450"/>
          </a:xfrm>
          <a:prstGeom prst="ellipse">
            <a:avLst/>
          </a:prstGeom>
          <a:solidFill>
            <a:srgbClr val="FFFF66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 anchor="ctr"/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B</a:t>
            </a:r>
          </a:p>
        </p:txBody>
      </p:sp>
      <p:sp>
        <p:nvSpPr>
          <p:cNvPr id="678917" name="Oval 5"/>
          <p:cNvSpPr>
            <a:spLocks noChangeArrowheads="1"/>
          </p:cNvSpPr>
          <p:nvPr/>
        </p:nvSpPr>
        <p:spPr bwMode="auto">
          <a:xfrm>
            <a:off x="8912225" y="1719263"/>
            <a:ext cx="679450" cy="679450"/>
          </a:xfrm>
          <a:prstGeom prst="ellipse">
            <a:avLst/>
          </a:prstGeom>
          <a:solidFill>
            <a:srgbClr val="FFFF66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 anchor="ctr"/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D</a:t>
            </a:r>
          </a:p>
        </p:txBody>
      </p:sp>
      <p:sp>
        <p:nvSpPr>
          <p:cNvPr id="678918" name="Oval 6"/>
          <p:cNvSpPr>
            <a:spLocks noChangeArrowheads="1"/>
          </p:cNvSpPr>
          <p:nvPr/>
        </p:nvSpPr>
        <p:spPr bwMode="auto">
          <a:xfrm>
            <a:off x="7159625" y="3738563"/>
            <a:ext cx="679450" cy="679450"/>
          </a:xfrm>
          <a:prstGeom prst="ellipse">
            <a:avLst/>
          </a:prstGeom>
          <a:solidFill>
            <a:srgbClr val="FFFF66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 anchor="ctr"/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C</a:t>
            </a:r>
          </a:p>
        </p:txBody>
      </p:sp>
      <p:sp>
        <p:nvSpPr>
          <p:cNvPr id="678919" name="Oval 7"/>
          <p:cNvSpPr>
            <a:spLocks noChangeArrowheads="1"/>
          </p:cNvSpPr>
          <p:nvPr/>
        </p:nvSpPr>
        <p:spPr bwMode="auto">
          <a:xfrm>
            <a:off x="8912225" y="3738563"/>
            <a:ext cx="679450" cy="679450"/>
          </a:xfrm>
          <a:prstGeom prst="ellipse">
            <a:avLst/>
          </a:prstGeom>
          <a:solidFill>
            <a:srgbClr val="FFFF66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 anchor="ctr"/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E</a:t>
            </a:r>
          </a:p>
        </p:txBody>
      </p:sp>
      <p:cxnSp>
        <p:nvCxnSpPr>
          <p:cNvPr id="678920" name="AutoShape 8"/>
          <p:cNvCxnSpPr>
            <a:cxnSpLocks noChangeShapeType="1"/>
            <a:stCxn id="678915" idx="7"/>
            <a:endCxn id="678916" idx="2"/>
          </p:cNvCxnSpPr>
          <p:nvPr/>
        </p:nvCxnSpPr>
        <p:spPr bwMode="auto">
          <a:xfrm flipV="1">
            <a:off x="5986463" y="2058989"/>
            <a:ext cx="1173162" cy="769937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stealth" w="med" len="med"/>
          </a:ln>
          <a:effectLst/>
        </p:spPr>
      </p:cxnSp>
      <p:cxnSp>
        <p:nvCxnSpPr>
          <p:cNvPr id="678921" name="AutoShape 9"/>
          <p:cNvCxnSpPr>
            <a:cxnSpLocks noChangeShapeType="1"/>
            <a:stCxn id="678915" idx="5"/>
            <a:endCxn id="678918" idx="2"/>
          </p:cNvCxnSpPr>
          <p:nvPr/>
        </p:nvCxnSpPr>
        <p:spPr bwMode="auto">
          <a:xfrm>
            <a:off x="5986463" y="3308350"/>
            <a:ext cx="1173162" cy="769938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stealth" w="med" len="med"/>
          </a:ln>
          <a:effectLst/>
        </p:spPr>
      </p:cxnSp>
      <p:cxnSp>
        <p:nvCxnSpPr>
          <p:cNvPr id="678922" name="AutoShape 10"/>
          <p:cNvCxnSpPr>
            <a:cxnSpLocks noChangeShapeType="1"/>
            <a:stCxn id="678916" idx="6"/>
            <a:endCxn id="678917" idx="2"/>
          </p:cNvCxnSpPr>
          <p:nvPr/>
        </p:nvCxnSpPr>
        <p:spPr bwMode="auto">
          <a:xfrm>
            <a:off x="7839075" y="2058988"/>
            <a:ext cx="1073150" cy="0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stealth" w="med" len="med"/>
          </a:ln>
          <a:effectLst/>
        </p:spPr>
      </p:cxnSp>
      <p:sp>
        <p:nvSpPr>
          <p:cNvPr id="678923" name="Arc 11"/>
          <p:cNvSpPr>
            <a:spLocks/>
          </p:cNvSpPr>
          <p:nvPr/>
        </p:nvSpPr>
        <p:spPr bwMode="auto">
          <a:xfrm>
            <a:off x="7770813" y="2450456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 type="stealth" w="med" len="med"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78924" name="Arc 12"/>
          <p:cNvSpPr>
            <a:spLocks/>
          </p:cNvSpPr>
          <p:nvPr/>
        </p:nvSpPr>
        <p:spPr bwMode="auto">
          <a:xfrm flipV="1">
            <a:off x="7769225" y="3241031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78925" name="Arc 13"/>
          <p:cNvSpPr>
            <a:spLocks/>
          </p:cNvSpPr>
          <p:nvPr/>
        </p:nvSpPr>
        <p:spPr bwMode="auto">
          <a:xfrm flipH="1">
            <a:off x="7083425" y="2453631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78926" name="Arc 14"/>
          <p:cNvSpPr>
            <a:spLocks/>
          </p:cNvSpPr>
          <p:nvPr/>
        </p:nvSpPr>
        <p:spPr bwMode="auto">
          <a:xfrm flipH="1" flipV="1">
            <a:off x="7083425" y="3241031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 type="stealth" w="med" len="med"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78927" name="Arc 15"/>
          <p:cNvSpPr>
            <a:spLocks/>
          </p:cNvSpPr>
          <p:nvPr/>
        </p:nvSpPr>
        <p:spPr bwMode="auto">
          <a:xfrm>
            <a:off x="9523413" y="2450456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 type="stealth" w="med" len="med"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78928" name="Arc 16"/>
          <p:cNvSpPr>
            <a:spLocks/>
          </p:cNvSpPr>
          <p:nvPr/>
        </p:nvSpPr>
        <p:spPr bwMode="auto">
          <a:xfrm flipV="1">
            <a:off x="9521825" y="3236268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78929" name="Arc 17"/>
          <p:cNvSpPr>
            <a:spLocks/>
          </p:cNvSpPr>
          <p:nvPr/>
        </p:nvSpPr>
        <p:spPr bwMode="auto">
          <a:xfrm flipH="1">
            <a:off x="8836025" y="2453631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78930" name="Arc 18"/>
          <p:cNvSpPr>
            <a:spLocks/>
          </p:cNvSpPr>
          <p:nvPr/>
        </p:nvSpPr>
        <p:spPr bwMode="auto">
          <a:xfrm flipH="1" flipV="1">
            <a:off x="8836025" y="3236268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 type="stealth" w="med" len="med"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cxnSp>
        <p:nvCxnSpPr>
          <p:cNvPr id="678931" name="AutoShape 19"/>
          <p:cNvCxnSpPr>
            <a:cxnSpLocks noChangeShapeType="1"/>
            <a:stCxn id="678918" idx="6"/>
            <a:endCxn id="678919" idx="2"/>
          </p:cNvCxnSpPr>
          <p:nvPr/>
        </p:nvCxnSpPr>
        <p:spPr bwMode="auto">
          <a:xfrm>
            <a:off x="7839075" y="4078288"/>
            <a:ext cx="1073150" cy="0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stealth" w="med" len="med"/>
          </a:ln>
          <a:effectLst/>
        </p:spPr>
      </p:cxnSp>
      <p:sp>
        <p:nvSpPr>
          <p:cNvPr id="678932" name="Line 20"/>
          <p:cNvSpPr>
            <a:spLocks noChangeShapeType="1"/>
          </p:cNvSpPr>
          <p:nvPr/>
        </p:nvSpPr>
        <p:spPr bwMode="auto">
          <a:xfrm flipV="1">
            <a:off x="7845425" y="2163763"/>
            <a:ext cx="1066800" cy="1828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stealth" w="med" len="med"/>
          </a:ln>
          <a:effectLst/>
        </p:spPr>
        <p:txBody>
          <a:bodyPr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78933" name="Text Box 21"/>
          <p:cNvSpPr txBox="1">
            <a:spLocks noChangeArrowheads="1"/>
          </p:cNvSpPr>
          <p:nvPr/>
        </p:nvSpPr>
        <p:spPr bwMode="auto">
          <a:xfrm>
            <a:off x="6016625" y="2049463"/>
            <a:ext cx="5397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10</a:t>
            </a:r>
          </a:p>
        </p:txBody>
      </p:sp>
      <p:sp>
        <p:nvSpPr>
          <p:cNvPr id="678934" name="Text Box 22"/>
          <p:cNvSpPr txBox="1">
            <a:spLocks noChangeArrowheads="1"/>
          </p:cNvSpPr>
          <p:nvPr/>
        </p:nvSpPr>
        <p:spPr bwMode="auto">
          <a:xfrm>
            <a:off x="6169025" y="353536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3</a:t>
            </a:r>
          </a:p>
        </p:txBody>
      </p:sp>
      <p:sp>
        <p:nvSpPr>
          <p:cNvPr id="678935" name="Text Box 23"/>
          <p:cNvSpPr txBox="1">
            <a:spLocks noChangeArrowheads="1"/>
          </p:cNvSpPr>
          <p:nvPr/>
        </p:nvSpPr>
        <p:spPr bwMode="auto">
          <a:xfrm>
            <a:off x="7083425" y="281781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1</a:t>
            </a:r>
          </a:p>
        </p:txBody>
      </p:sp>
      <p:sp>
        <p:nvSpPr>
          <p:cNvPr id="678936" name="Text Box 24"/>
          <p:cNvSpPr txBox="1">
            <a:spLocks noChangeArrowheads="1"/>
          </p:cNvSpPr>
          <p:nvPr/>
        </p:nvSpPr>
        <p:spPr bwMode="auto">
          <a:xfrm>
            <a:off x="7540625" y="281781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4</a:t>
            </a:r>
          </a:p>
        </p:txBody>
      </p:sp>
      <p:sp>
        <p:nvSpPr>
          <p:cNvPr id="678937" name="Text Box 25"/>
          <p:cNvSpPr txBox="1">
            <a:spLocks noChangeArrowheads="1"/>
          </p:cNvSpPr>
          <p:nvPr/>
        </p:nvSpPr>
        <p:spPr bwMode="auto">
          <a:xfrm>
            <a:off x="8855075" y="281781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7</a:t>
            </a:r>
          </a:p>
        </p:txBody>
      </p:sp>
      <p:sp>
        <p:nvSpPr>
          <p:cNvPr id="678938" name="Text Box 26"/>
          <p:cNvSpPr txBox="1">
            <a:spLocks noChangeArrowheads="1"/>
          </p:cNvSpPr>
          <p:nvPr/>
        </p:nvSpPr>
        <p:spPr bwMode="auto">
          <a:xfrm>
            <a:off x="9331325" y="281781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9</a:t>
            </a:r>
          </a:p>
        </p:txBody>
      </p:sp>
      <p:sp>
        <p:nvSpPr>
          <p:cNvPr id="678939" name="Text Box 27"/>
          <p:cNvSpPr txBox="1">
            <a:spLocks noChangeArrowheads="1"/>
          </p:cNvSpPr>
          <p:nvPr/>
        </p:nvSpPr>
        <p:spPr bwMode="auto">
          <a:xfrm>
            <a:off x="8093075" y="262096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8</a:t>
            </a:r>
          </a:p>
        </p:txBody>
      </p:sp>
      <p:sp>
        <p:nvSpPr>
          <p:cNvPr id="678940" name="Text Box 28"/>
          <p:cNvSpPr txBox="1">
            <a:spLocks noChangeArrowheads="1"/>
          </p:cNvSpPr>
          <p:nvPr/>
        </p:nvSpPr>
        <p:spPr bwMode="auto">
          <a:xfrm>
            <a:off x="8226425" y="155416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2</a:t>
            </a:r>
          </a:p>
        </p:txBody>
      </p:sp>
      <p:sp>
        <p:nvSpPr>
          <p:cNvPr id="678941" name="Text Box 29"/>
          <p:cNvSpPr txBox="1">
            <a:spLocks noChangeArrowheads="1"/>
          </p:cNvSpPr>
          <p:nvPr/>
        </p:nvSpPr>
        <p:spPr bwMode="auto">
          <a:xfrm>
            <a:off x="8226425" y="4006851"/>
            <a:ext cx="361950" cy="519113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2</a:t>
            </a:r>
          </a:p>
        </p:txBody>
      </p:sp>
      <p:sp>
        <p:nvSpPr>
          <p:cNvPr id="678942" name="Text Box 30"/>
          <p:cNvSpPr txBox="1">
            <a:spLocks noChangeArrowheads="1"/>
          </p:cNvSpPr>
          <p:nvPr/>
        </p:nvSpPr>
        <p:spPr bwMode="auto">
          <a:xfrm>
            <a:off x="838201" y="1717675"/>
            <a:ext cx="4492624" cy="978729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sz="3200" b="1" dirty="0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Graph with </a:t>
            </a:r>
            <a:r>
              <a:rPr lang="en-US" sz="3200" b="1" u="sng" dirty="0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nonnegative</a:t>
            </a:r>
            <a:r>
              <a:rPr lang="en-US" sz="3200" b="1" dirty="0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 edge weights</a:t>
            </a:r>
          </a:p>
        </p:txBody>
      </p:sp>
      <p:pic>
        <p:nvPicPr>
          <p:cNvPr id="2" name="Picture 1" descr="master_bluesidebar.eps">
            <a:extLst>
              <a:ext uri="{FF2B5EF4-FFF2-40B4-BE49-F238E27FC236}">
                <a16:creationId xmlns:a16="http://schemas.microsoft.com/office/drawing/2014/main" id="{F606293D-ECC3-56AF-FA62-EF80375DB6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cxnSp>
        <p:nvCxnSpPr>
          <p:cNvPr id="3" name="直線接點 7">
            <a:extLst>
              <a:ext uri="{FF2B5EF4-FFF2-40B4-BE49-F238E27FC236}">
                <a16:creationId xmlns:a16="http://schemas.microsoft.com/office/drawing/2014/main" id="{3067C5B5-E8BD-1B16-8A97-216884A0BE99}"/>
              </a:ext>
            </a:extLst>
          </p:cNvPr>
          <p:cNvCxnSpPr>
            <a:cxnSpLocks/>
          </p:cNvCxnSpPr>
          <p:nvPr/>
        </p:nvCxnSpPr>
        <p:spPr>
          <a:xfrm>
            <a:off x="838200" y="1237457"/>
            <a:ext cx="10515600" cy="0"/>
          </a:xfrm>
          <a:prstGeom prst="line">
            <a:avLst/>
          </a:prstGeom>
          <a:ln w="38100">
            <a:solidFill>
              <a:schemeClr val="accent5">
                <a:alpha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A0CE44-3A88-34EE-55D6-2302193F8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Shortest Path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3F5654-F698-6B28-15B6-987EE1D3F4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altLang="zh-TW" b="1" dirty="0"/>
              <a:t>Single source all destinations</a:t>
            </a:r>
          </a:p>
          <a:p>
            <a:pPr lvl="1" algn="just"/>
            <a:r>
              <a:rPr lang="en-US" altLang="zh-TW" dirty="0">
                <a:ea typeface="新細明體" charset="-120"/>
              </a:rPr>
              <a:t>Given a </a:t>
            </a:r>
            <a:r>
              <a:rPr lang="en-US" altLang="zh-TW" i="1" u="sng" dirty="0">
                <a:ea typeface="新細明體" charset="-120"/>
              </a:rPr>
              <a:t>weighted directed graph G</a:t>
            </a:r>
            <a:r>
              <a:rPr lang="en-US" altLang="zh-TW" dirty="0">
                <a:ea typeface="新細明體" charset="-120"/>
              </a:rPr>
              <a:t>, find the minimum-weight path from a given source vertex s to all other vertices</a:t>
            </a:r>
          </a:p>
          <a:p>
            <a:pPr algn="just"/>
            <a:r>
              <a:rPr lang="en-US" altLang="zh-TW" b="1" dirty="0">
                <a:ea typeface="新細明體" charset="-120"/>
              </a:rPr>
              <a:t>Tremendous applications</a:t>
            </a:r>
          </a:p>
          <a:p>
            <a:pPr lvl="1" algn="just"/>
            <a:r>
              <a:rPr lang="en-US" altLang="zh-TW" dirty="0">
                <a:ea typeface="新細明體" charset="-120"/>
              </a:rPr>
              <a:t>Map: what is the shortest path from SLC to CA?</a:t>
            </a:r>
          </a:p>
          <a:p>
            <a:pPr lvl="1" algn="just"/>
            <a:r>
              <a:rPr lang="en-US" altLang="zh-TW" dirty="0">
                <a:ea typeface="新細明體" charset="-120"/>
              </a:rPr>
              <a:t>Circuit design: what is the minimum interconnect? </a:t>
            </a:r>
          </a:p>
          <a:p>
            <a:pPr lvl="1" algn="just"/>
            <a:r>
              <a:rPr lang="en-US" altLang="zh-TW" dirty="0">
                <a:ea typeface="新細明體" charset="-120"/>
              </a:rPr>
              <a:t>GPS: what is the shortest path to rescue the car?</a:t>
            </a:r>
          </a:p>
          <a:p>
            <a:pPr lvl="1" algn="just"/>
            <a:r>
              <a:rPr lang="en-US" altLang="zh-TW" dirty="0">
                <a:ea typeface="新細明體" charset="-120"/>
              </a:rPr>
              <a:t>…</a:t>
            </a:r>
          </a:p>
          <a:p>
            <a:pPr algn="just"/>
            <a:endParaRPr lang="en-US" altLang="zh-TW" dirty="0">
              <a:solidFill>
                <a:srgbClr val="FF0000"/>
              </a:solidFill>
            </a:endParaRPr>
          </a:p>
          <a:p>
            <a:pPr algn="just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E3ABDE-4052-9C25-685C-E29AD1BCBD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5101"/>
          <a:stretch/>
        </p:blipFill>
        <p:spPr>
          <a:xfrm>
            <a:off x="838200" y="4445106"/>
            <a:ext cx="4987475" cy="173185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C60AD98-3631-7214-4607-F8EF75E8E84E}"/>
              </a:ext>
            </a:extLst>
          </p:cNvPr>
          <p:cNvSpPr txBox="1"/>
          <p:nvPr/>
        </p:nvSpPr>
        <p:spPr>
          <a:xfrm>
            <a:off x="5654084" y="4616779"/>
            <a:ext cx="4019049" cy="36933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What is the shortest path from A to Z?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A7AE5B-06C9-DCDD-D8CD-556AEBAC7F76}"/>
              </a:ext>
            </a:extLst>
          </p:cNvPr>
          <p:cNvSpPr txBox="1"/>
          <p:nvPr/>
        </p:nvSpPr>
        <p:spPr>
          <a:xfrm>
            <a:off x="5654083" y="5126368"/>
            <a:ext cx="3385863" cy="36933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CBDEZ: cost = 15 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9C9E18-3124-9C57-F7C2-840D1B8095F8}"/>
              </a:ext>
            </a:extLst>
          </p:cNvPr>
          <p:cNvSpPr txBox="1"/>
          <p:nvPr/>
        </p:nvSpPr>
        <p:spPr>
          <a:xfrm>
            <a:off x="5654082" y="5635957"/>
            <a:ext cx="2626040" cy="36933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CDZ: cost = 16 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44703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9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Dijkstra Algorithm Walkthrough – 2</a:t>
            </a:r>
            <a:endParaRPr lang="en-US" dirty="0"/>
          </a:p>
        </p:txBody>
      </p:sp>
      <p:sp>
        <p:nvSpPr>
          <p:cNvPr id="679939" name="Oval 3"/>
          <p:cNvSpPr>
            <a:spLocks noChangeArrowheads="1"/>
          </p:cNvSpPr>
          <p:nvPr/>
        </p:nvSpPr>
        <p:spPr bwMode="auto">
          <a:xfrm>
            <a:off x="5407025" y="2728913"/>
            <a:ext cx="679450" cy="679450"/>
          </a:xfrm>
          <a:prstGeom prst="ellipse">
            <a:avLst/>
          </a:prstGeom>
          <a:solidFill>
            <a:srgbClr val="FFFF66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 anchor="ctr"/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A</a:t>
            </a:r>
          </a:p>
        </p:txBody>
      </p:sp>
      <p:sp>
        <p:nvSpPr>
          <p:cNvPr id="679940" name="Oval 4"/>
          <p:cNvSpPr>
            <a:spLocks noChangeArrowheads="1"/>
          </p:cNvSpPr>
          <p:nvPr/>
        </p:nvSpPr>
        <p:spPr bwMode="auto">
          <a:xfrm>
            <a:off x="7159625" y="1719263"/>
            <a:ext cx="679450" cy="679450"/>
          </a:xfrm>
          <a:prstGeom prst="ellipse">
            <a:avLst/>
          </a:prstGeom>
          <a:solidFill>
            <a:srgbClr val="FFFF66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 anchor="ctr"/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B</a:t>
            </a:r>
          </a:p>
        </p:txBody>
      </p:sp>
      <p:sp>
        <p:nvSpPr>
          <p:cNvPr id="679941" name="Oval 5"/>
          <p:cNvSpPr>
            <a:spLocks noChangeArrowheads="1"/>
          </p:cNvSpPr>
          <p:nvPr/>
        </p:nvSpPr>
        <p:spPr bwMode="auto">
          <a:xfrm>
            <a:off x="8912225" y="1719263"/>
            <a:ext cx="679450" cy="679450"/>
          </a:xfrm>
          <a:prstGeom prst="ellipse">
            <a:avLst/>
          </a:prstGeom>
          <a:solidFill>
            <a:srgbClr val="FFFF66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 anchor="ctr"/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D</a:t>
            </a:r>
          </a:p>
        </p:txBody>
      </p:sp>
      <p:sp>
        <p:nvSpPr>
          <p:cNvPr id="679942" name="Oval 6"/>
          <p:cNvSpPr>
            <a:spLocks noChangeArrowheads="1"/>
          </p:cNvSpPr>
          <p:nvPr/>
        </p:nvSpPr>
        <p:spPr bwMode="auto">
          <a:xfrm>
            <a:off x="7159625" y="3738563"/>
            <a:ext cx="679450" cy="679450"/>
          </a:xfrm>
          <a:prstGeom prst="ellipse">
            <a:avLst/>
          </a:prstGeom>
          <a:solidFill>
            <a:srgbClr val="FFFF66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 anchor="ctr"/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C</a:t>
            </a:r>
          </a:p>
        </p:txBody>
      </p:sp>
      <p:sp>
        <p:nvSpPr>
          <p:cNvPr id="679943" name="Oval 7"/>
          <p:cNvSpPr>
            <a:spLocks noChangeArrowheads="1"/>
          </p:cNvSpPr>
          <p:nvPr/>
        </p:nvSpPr>
        <p:spPr bwMode="auto">
          <a:xfrm>
            <a:off x="8912225" y="3738563"/>
            <a:ext cx="679450" cy="679450"/>
          </a:xfrm>
          <a:prstGeom prst="ellipse">
            <a:avLst/>
          </a:prstGeom>
          <a:solidFill>
            <a:srgbClr val="FFFF66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 anchor="ctr"/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E</a:t>
            </a:r>
          </a:p>
        </p:txBody>
      </p:sp>
      <p:cxnSp>
        <p:nvCxnSpPr>
          <p:cNvPr id="679944" name="AutoShape 8"/>
          <p:cNvCxnSpPr>
            <a:cxnSpLocks noChangeShapeType="1"/>
            <a:stCxn id="679939" idx="7"/>
            <a:endCxn id="679940" idx="2"/>
          </p:cNvCxnSpPr>
          <p:nvPr/>
        </p:nvCxnSpPr>
        <p:spPr bwMode="auto">
          <a:xfrm flipV="1">
            <a:off x="5986463" y="2058989"/>
            <a:ext cx="1173162" cy="769937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stealth" w="med" len="med"/>
          </a:ln>
          <a:effectLst/>
        </p:spPr>
      </p:cxnSp>
      <p:cxnSp>
        <p:nvCxnSpPr>
          <p:cNvPr id="679945" name="AutoShape 9"/>
          <p:cNvCxnSpPr>
            <a:cxnSpLocks noChangeShapeType="1"/>
            <a:stCxn id="679939" idx="5"/>
            <a:endCxn id="679942" idx="2"/>
          </p:cNvCxnSpPr>
          <p:nvPr/>
        </p:nvCxnSpPr>
        <p:spPr bwMode="auto">
          <a:xfrm>
            <a:off x="5986463" y="3308350"/>
            <a:ext cx="1173162" cy="769938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stealth" w="med" len="med"/>
          </a:ln>
          <a:effectLst/>
        </p:spPr>
      </p:cxnSp>
      <p:cxnSp>
        <p:nvCxnSpPr>
          <p:cNvPr id="679946" name="AutoShape 10"/>
          <p:cNvCxnSpPr>
            <a:cxnSpLocks noChangeShapeType="1"/>
            <a:stCxn id="679940" idx="6"/>
            <a:endCxn id="679941" idx="2"/>
          </p:cNvCxnSpPr>
          <p:nvPr/>
        </p:nvCxnSpPr>
        <p:spPr bwMode="auto">
          <a:xfrm>
            <a:off x="7839075" y="2058988"/>
            <a:ext cx="1073150" cy="0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stealth" w="med" len="med"/>
          </a:ln>
          <a:effectLst/>
        </p:spPr>
      </p:cxnSp>
      <p:sp>
        <p:nvSpPr>
          <p:cNvPr id="679947" name="Arc 11"/>
          <p:cNvSpPr>
            <a:spLocks/>
          </p:cNvSpPr>
          <p:nvPr/>
        </p:nvSpPr>
        <p:spPr bwMode="auto">
          <a:xfrm>
            <a:off x="7770813" y="2450456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 type="stealth" w="med" len="med"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79948" name="Arc 12"/>
          <p:cNvSpPr>
            <a:spLocks/>
          </p:cNvSpPr>
          <p:nvPr/>
        </p:nvSpPr>
        <p:spPr bwMode="auto">
          <a:xfrm flipV="1">
            <a:off x="7769225" y="3241031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79949" name="Arc 13"/>
          <p:cNvSpPr>
            <a:spLocks/>
          </p:cNvSpPr>
          <p:nvPr/>
        </p:nvSpPr>
        <p:spPr bwMode="auto">
          <a:xfrm flipH="1">
            <a:off x="7083425" y="2453631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79950" name="Arc 14"/>
          <p:cNvSpPr>
            <a:spLocks/>
          </p:cNvSpPr>
          <p:nvPr/>
        </p:nvSpPr>
        <p:spPr bwMode="auto">
          <a:xfrm flipH="1" flipV="1">
            <a:off x="7083425" y="3241031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 type="stealth" w="med" len="med"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79951" name="Arc 15"/>
          <p:cNvSpPr>
            <a:spLocks/>
          </p:cNvSpPr>
          <p:nvPr/>
        </p:nvSpPr>
        <p:spPr bwMode="auto">
          <a:xfrm>
            <a:off x="9523413" y="2450456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 type="stealth" w="med" len="med"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79952" name="Arc 16"/>
          <p:cNvSpPr>
            <a:spLocks/>
          </p:cNvSpPr>
          <p:nvPr/>
        </p:nvSpPr>
        <p:spPr bwMode="auto">
          <a:xfrm flipV="1">
            <a:off x="9521825" y="3236268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79953" name="Arc 17"/>
          <p:cNvSpPr>
            <a:spLocks/>
          </p:cNvSpPr>
          <p:nvPr/>
        </p:nvSpPr>
        <p:spPr bwMode="auto">
          <a:xfrm flipH="1">
            <a:off x="8836025" y="2453631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79954" name="Arc 18"/>
          <p:cNvSpPr>
            <a:spLocks/>
          </p:cNvSpPr>
          <p:nvPr/>
        </p:nvSpPr>
        <p:spPr bwMode="auto">
          <a:xfrm flipH="1" flipV="1">
            <a:off x="8836025" y="3236268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 type="stealth" w="med" len="med"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cxnSp>
        <p:nvCxnSpPr>
          <p:cNvPr id="679955" name="AutoShape 19"/>
          <p:cNvCxnSpPr>
            <a:cxnSpLocks noChangeShapeType="1"/>
            <a:stCxn id="679942" idx="6"/>
            <a:endCxn id="679943" idx="2"/>
          </p:cNvCxnSpPr>
          <p:nvPr/>
        </p:nvCxnSpPr>
        <p:spPr bwMode="auto">
          <a:xfrm>
            <a:off x="7839075" y="4078288"/>
            <a:ext cx="1073150" cy="0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stealth" w="med" len="med"/>
          </a:ln>
          <a:effectLst/>
        </p:spPr>
      </p:cxnSp>
      <p:sp>
        <p:nvSpPr>
          <p:cNvPr id="679956" name="Line 20"/>
          <p:cNvSpPr>
            <a:spLocks noChangeShapeType="1"/>
          </p:cNvSpPr>
          <p:nvPr/>
        </p:nvSpPr>
        <p:spPr bwMode="auto">
          <a:xfrm flipV="1">
            <a:off x="7845425" y="2163763"/>
            <a:ext cx="1066800" cy="1828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stealth" w="med" len="med"/>
          </a:ln>
          <a:effectLst/>
        </p:spPr>
        <p:txBody>
          <a:bodyPr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79957" name="Text Box 21"/>
          <p:cNvSpPr txBox="1">
            <a:spLocks noChangeArrowheads="1"/>
          </p:cNvSpPr>
          <p:nvPr/>
        </p:nvSpPr>
        <p:spPr bwMode="auto">
          <a:xfrm>
            <a:off x="6016625" y="2049463"/>
            <a:ext cx="5397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10</a:t>
            </a:r>
          </a:p>
        </p:txBody>
      </p:sp>
      <p:sp>
        <p:nvSpPr>
          <p:cNvPr id="679958" name="Text Box 22"/>
          <p:cNvSpPr txBox="1">
            <a:spLocks noChangeArrowheads="1"/>
          </p:cNvSpPr>
          <p:nvPr/>
        </p:nvSpPr>
        <p:spPr bwMode="auto">
          <a:xfrm>
            <a:off x="6169025" y="353536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3</a:t>
            </a:r>
          </a:p>
        </p:txBody>
      </p:sp>
      <p:sp>
        <p:nvSpPr>
          <p:cNvPr id="679959" name="Text Box 23"/>
          <p:cNvSpPr txBox="1">
            <a:spLocks noChangeArrowheads="1"/>
          </p:cNvSpPr>
          <p:nvPr/>
        </p:nvSpPr>
        <p:spPr bwMode="auto">
          <a:xfrm>
            <a:off x="7083425" y="281781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1</a:t>
            </a:r>
          </a:p>
        </p:txBody>
      </p:sp>
      <p:sp>
        <p:nvSpPr>
          <p:cNvPr id="679960" name="Text Box 24"/>
          <p:cNvSpPr txBox="1">
            <a:spLocks noChangeArrowheads="1"/>
          </p:cNvSpPr>
          <p:nvPr/>
        </p:nvSpPr>
        <p:spPr bwMode="auto">
          <a:xfrm>
            <a:off x="7540625" y="281781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4</a:t>
            </a:r>
          </a:p>
        </p:txBody>
      </p:sp>
      <p:sp>
        <p:nvSpPr>
          <p:cNvPr id="679961" name="Text Box 25"/>
          <p:cNvSpPr txBox="1">
            <a:spLocks noChangeArrowheads="1"/>
          </p:cNvSpPr>
          <p:nvPr/>
        </p:nvSpPr>
        <p:spPr bwMode="auto">
          <a:xfrm>
            <a:off x="8855075" y="281781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7</a:t>
            </a:r>
          </a:p>
        </p:txBody>
      </p:sp>
      <p:sp>
        <p:nvSpPr>
          <p:cNvPr id="679962" name="Text Box 26"/>
          <p:cNvSpPr txBox="1">
            <a:spLocks noChangeArrowheads="1"/>
          </p:cNvSpPr>
          <p:nvPr/>
        </p:nvSpPr>
        <p:spPr bwMode="auto">
          <a:xfrm>
            <a:off x="9331325" y="281781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9</a:t>
            </a:r>
          </a:p>
        </p:txBody>
      </p:sp>
      <p:sp>
        <p:nvSpPr>
          <p:cNvPr id="679963" name="Text Box 27"/>
          <p:cNvSpPr txBox="1">
            <a:spLocks noChangeArrowheads="1"/>
          </p:cNvSpPr>
          <p:nvPr/>
        </p:nvSpPr>
        <p:spPr bwMode="auto">
          <a:xfrm>
            <a:off x="8093075" y="262096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8</a:t>
            </a:r>
          </a:p>
        </p:txBody>
      </p:sp>
      <p:sp>
        <p:nvSpPr>
          <p:cNvPr id="679964" name="Text Box 28"/>
          <p:cNvSpPr txBox="1">
            <a:spLocks noChangeArrowheads="1"/>
          </p:cNvSpPr>
          <p:nvPr/>
        </p:nvSpPr>
        <p:spPr bwMode="auto">
          <a:xfrm>
            <a:off x="8226425" y="155416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2</a:t>
            </a:r>
          </a:p>
        </p:txBody>
      </p:sp>
      <p:sp>
        <p:nvSpPr>
          <p:cNvPr id="679965" name="Text Box 29"/>
          <p:cNvSpPr txBox="1">
            <a:spLocks noChangeArrowheads="1"/>
          </p:cNvSpPr>
          <p:nvPr/>
        </p:nvSpPr>
        <p:spPr bwMode="auto">
          <a:xfrm>
            <a:off x="8226425" y="4006851"/>
            <a:ext cx="361950" cy="519113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2</a:t>
            </a:r>
          </a:p>
        </p:txBody>
      </p:sp>
      <p:sp>
        <p:nvSpPr>
          <p:cNvPr id="679966" name="Text Box 30"/>
          <p:cNvSpPr txBox="1">
            <a:spLocks noChangeArrowheads="1"/>
          </p:cNvSpPr>
          <p:nvPr/>
        </p:nvSpPr>
        <p:spPr bwMode="auto">
          <a:xfrm>
            <a:off x="1905000" y="1447801"/>
            <a:ext cx="2743200" cy="535531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sz="3200" b="1" dirty="0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Initialize:</a:t>
            </a:r>
          </a:p>
        </p:txBody>
      </p:sp>
      <p:sp>
        <p:nvSpPr>
          <p:cNvPr id="679967" name="Text Box 31"/>
          <p:cNvSpPr txBox="1">
            <a:spLocks noChangeArrowheads="1"/>
          </p:cNvSpPr>
          <p:nvPr/>
        </p:nvSpPr>
        <p:spPr bwMode="auto">
          <a:xfrm>
            <a:off x="2838450" y="3810000"/>
            <a:ext cx="431800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A</a:t>
            </a:r>
          </a:p>
        </p:txBody>
      </p:sp>
      <p:sp>
        <p:nvSpPr>
          <p:cNvPr id="679968" name="Text Box 32"/>
          <p:cNvSpPr txBox="1">
            <a:spLocks noChangeArrowheads="1"/>
          </p:cNvSpPr>
          <p:nvPr/>
        </p:nvSpPr>
        <p:spPr bwMode="auto">
          <a:xfrm>
            <a:off x="3454400" y="3810000"/>
            <a:ext cx="431800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B</a:t>
            </a:r>
          </a:p>
        </p:txBody>
      </p:sp>
      <p:sp>
        <p:nvSpPr>
          <p:cNvPr id="679969" name="Text Box 33"/>
          <p:cNvSpPr txBox="1">
            <a:spLocks noChangeArrowheads="1"/>
          </p:cNvSpPr>
          <p:nvPr/>
        </p:nvSpPr>
        <p:spPr bwMode="auto">
          <a:xfrm>
            <a:off x="4046538" y="3810000"/>
            <a:ext cx="455612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C</a:t>
            </a:r>
          </a:p>
        </p:txBody>
      </p:sp>
      <p:sp>
        <p:nvSpPr>
          <p:cNvPr id="679970" name="Text Box 34"/>
          <p:cNvSpPr txBox="1">
            <a:spLocks noChangeArrowheads="1"/>
          </p:cNvSpPr>
          <p:nvPr/>
        </p:nvSpPr>
        <p:spPr bwMode="auto">
          <a:xfrm>
            <a:off x="4645025" y="3810000"/>
            <a:ext cx="477838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D</a:t>
            </a:r>
          </a:p>
        </p:txBody>
      </p:sp>
      <p:sp>
        <p:nvSpPr>
          <p:cNvPr id="679971" name="Text Box 35"/>
          <p:cNvSpPr txBox="1">
            <a:spLocks noChangeArrowheads="1"/>
          </p:cNvSpPr>
          <p:nvPr/>
        </p:nvSpPr>
        <p:spPr bwMode="auto">
          <a:xfrm>
            <a:off x="5283200" y="3810000"/>
            <a:ext cx="431800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E</a:t>
            </a:r>
          </a:p>
        </p:txBody>
      </p:sp>
      <p:sp>
        <p:nvSpPr>
          <p:cNvPr id="679972" name="Text Box 36"/>
          <p:cNvSpPr txBox="1">
            <a:spLocks noChangeArrowheads="1"/>
          </p:cNvSpPr>
          <p:nvPr/>
        </p:nvSpPr>
        <p:spPr bwMode="auto">
          <a:xfrm>
            <a:off x="2139951" y="3810000"/>
            <a:ext cx="612775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Q:</a:t>
            </a:r>
          </a:p>
        </p:txBody>
      </p:sp>
      <p:sp>
        <p:nvSpPr>
          <p:cNvPr id="679973" name="Text Box 37"/>
          <p:cNvSpPr txBox="1">
            <a:spLocks noChangeArrowheads="1"/>
          </p:cNvSpPr>
          <p:nvPr/>
        </p:nvSpPr>
        <p:spPr bwMode="auto">
          <a:xfrm>
            <a:off x="2886075" y="4419600"/>
            <a:ext cx="336550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0</a:t>
            </a:r>
          </a:p>
        </p:txBody>
      </p:sp>
      <p:sp>
        <p:nvSpPr>
          <p:cNvPr id="679974" name="Text Box 38"/>
          <p:cNvSpPr txBox="1">
            <a:spLocks noChangeArrowheads="1"/>
          </p:cNvSpPr>
          <p:nvPr/>
        </p:nvSpPr>
        <p:spPr bwMode="auto">
          <a:xfrm>
            <a:off x="3470275" y="4413250"/>
            <a:ext cx="401638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  <a:endParaRPr lang="en-US" sz="2400">
              <a:solidFill>
                <a:srgbClr val="008A87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79975" name="Text Box 39"/>
          <p:cNvSpPr txBox="1">
            <a:spLocks noChangeArrowheads="1"/>
          </p:cNvSpPr>
          <p:nvPr/>
        </p:nvSpPr>
        <p:spPr bwMode="auto">
          <a:xfrm>
            <a:off x="4075114" y="4413250"/>
            <a:ext cx="401637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  <a:endParaRPr lang="en-US" sz="2400">
              <a:solidFill>
                <a:srgbClr val="008A87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79976" name="Text Box 40"/>
          <p:cNvSpPr txBox="1">
            <a:spLocks noChangeArrowheads="1"/>
          </p:cNvSpPr>
          <p:nvPr/>
        </p:nvSpPr>
        <p:spPr bwMode="auto">
          <a:xfrm>
            <a:off x="4683125" y="4413250"/>
            <a:ext cx="401638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  <a:endParaRPr lang="en-US" sz="2400">
              <a:solidFill>
                <a:srgbClr val="008A87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79977" name="Text Box 41"/>
          <p:cNvSpPr txBox="1">
            <a:spLocks noChangeArrowheads="1"/>
          </p:cNvSpPr>
          <p:nvPr/>
        </p:nvSpPr>
        <p:spPr bwMode="auto">
          <a:xfrm>
            <a:off x="5299075" y="4413250"/>
            <a:ext cx="401638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  <a:endParaRPr lang="en-US" sz="2400">
              <a:solidFill>
                <a:srgbClr val="008A87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79978" name="Line 42"/>
          <p:cNvSpPr>
            <a:spLocks noChangeShapeType="1"/>
          </p:cNvSpPr>
          <p:nvPr/>
        </p:nvSpPr>
        <p:spPr bwMode="auto">
          <a:xfrm>
            <a:off x="2816225" y="4419600"/>
            <a:ext cx="2895600" cy="0"/>
          </a:xfrm>
          <a:prstGeom prst="line">
            <a:avLst/>
          </a:prstGeom>
          <a:noFill/>
          <a:ln w="38100" cmpd="dbl">
            <a:solidFill>
              <a:schemeClr val="accent2"/>
            </a:solidFill>
            <a:round/>
            <a:headEnd/>
            <a:tailEnd/>
          </a:ln>
          <a:effectLst/>
        </p:spPr>
        <p:txBody>
          <a:bodyPr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79979" name="Text Box 43"/>
          <p:cNvSpPr txBox="1">
            <a:spLocks noChangeArrowheads="1"/>
          </p:cNvSpPr>
          <p:nvPr/>
        </p:nvSpPr>
        <p:spPr bwMode="auto">
          <a:xfrm>
            <a:off x="6324601" y="5334000"/>
            <a:ext cx="1014413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S: </a:t>
            </a:r>
            <a:r>
              <a:rPr lang="en-US" sz="32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{}</a:t>
            </a:r>
          </a:p>
        </p:txBody>
      </p:sp>
      <p:sp>
        <p:nvSpPr>
          <p:cNvPr id="679980" name="Text Box 44"/>
          <p:cNvSpPr txBox="1">
            <a:spLocks noChangeArrowheads="1"/>
          </p:cNvSpPr>
          <p:nvPr/>
        </p:nvSpPr>
        <p:spPr bwMode="auto">
          <a:xfrm>
            <a:off x="4953000" y="2792414"/>
            <a:ext cx="387350" cy="57943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1" hangingPunct="1"/>
            <a:r>
              <a:rPr lang="en-US" sz="3200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0</a:t>
            </a:r>
          </a:p>
        </p:txBody>
      </p:sp>
      <p:sp>
        <p:nvSpPr>
          <p:cNvPr id="679981" name="Text Box 45"/>
          <p:cNvSpPr txBox="1">
            <a:spLocks noChangeArrowheads="1"/>
          </p:cNvSpPr>
          <p:nvPr/>
        </p:nvSpPr>
        <p:spPr bwMode="auto">
          <a:xfrm>
            <a:off x="7262813" y="1190625"/>
            <a:ext cx="474662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>
                <a:solidFill>
                  <a:srgbClr val="CC0000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  <a:endParaRPr lang="en-US" sz="3200">
              <a:solidFill>
                <a:srgbClr val="CC0000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79982" name="Text Box 46"/>
          <p:cNvSpPr txBox="1">
            <a:spLocks noChangeArrowheads="1"/>
          </p:cNvSpPr>
          <p:nvPr/>
        </p:nvSpPr>
        <p:spPr bwMode="auto">
          <a:xfrm>
            <a:off x="7262813" y="4449764"/>
            <a:ext cx="474662" cy="57943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>
                <a:solidFill>
                  <a:srgbClr val="CC0000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  <a:endParaRPr lang="en-US" sz="3200">
              <a:solidFill>
                <a:srgbClr val="CC0000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79983" name="Text Box 47"/>
          <p:cNvSpPr txBox="1">
            <a:spLocks noChangeArrowheads="1"/>
          </p:cNvSpPr>
          <p:nvPr/>
        </p:nvSpPr>
        <p:spPr bwMode="auto">
          <a:xfrm>
            <a:off x="9013826" y="4449764"/>
            <a:ext cx="474663" cy="57943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>
                <a:solidFill>
                  <a:srgbClr val="CC0000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  <a:endParaRPr lang="en-US" sz="3200">
              <a:solidFill>
                <a:srgbClr val="CC0000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79984" name="Text Box 48"/>
          <p:cNvSpPr txBox="1">
            <a:spLocks noChangeArrowheads="1"/>
          </p:cNvSpPr>
          <p:nvPr/>
        </p:nvSpPr>
        <p:spPr bwMode="auto">
          <a:xfrm>
            <a:off x="9013826" y="1190625"/>
            <a:ext cx="474663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 dirty="0">
                <a:solidFill>
                  <a:srgbClr val="CC0000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  <a:endParaRPr lang="en-US" sz="3200" dirty="0">
              <a:solidFill>
                <a:srgbClr val="CC0000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2" name="Picture 1" descr="master_bluesidebar.eps">
            <a:extLst>
              <a:ext uri="{FF2B5EF4-FFF2-40B4-BE49-F238E27FC236}">
                <a16:creationId xmlns:a16="http://schemas.microsoft.com/office/drawing/2014/main" id="{AFEF2D43-7DD0-9C5B-4C43-56ACA5CA49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cxnSp>
        <p:nvCxnSpPr>
          <p:cNvPr id="3" name="直線接點 7">
            <a:extLst>
              <a:ext uri="{FF2B5EF4-FFF2-40B4-BE49-F238E27FC236}">
                <a16:creationId xmlns:a16="http://schemas.microsoft.com/office/drawing/2014/main" id="{9A85DB10-FAC3-519E-EE55-B0B253B682B4}"/>
              </a:ext>
            </a:extLst>
          </p:cNvPr>
          <p:cNvCxnSpPr>
            <a:cxnSpLocks/>
          </p:cNvCxnSpPr>
          <p:nvPr/>
        </p:nvCxnSpPr>
        <p:spPr>
          <a:xfrm>
            <a:off x="838200" y="1237457"/>
            <a:ext cx="10515600" cy="0"/>
          </a:xfrm>
          <a:prstGeom prst="line">
            <a:avLst/>
          </a:prstGeom>
          <a:ln w="38100">
            <a:solidFill>
              <a:schemeClr val="accent5">
                <a:alpha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9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Dijkstra Algorithm Walkthrough – 3</a:t>
            </a:r>
            <a:endParaRPr lang="en-US" dirty="0"/>
          </a:p>
        </p:txBody>
      </p:sp>
      <p:sp>
        <p:nvSpPr>
          <p:cNvPr id="680963" name="Oval 3"/>
          <p:cNvSpPr>
            <a:spLocks noChangeArrowheads="1"/>
          </p:cNvSpPr>
          <p:nvPr/>
        </p:nvSpPr>
        <p:spPr bwMode="auto">
          <a:xfrm>
            <a:off x="5407025" y="2728913"/>
            <a:ext cx="679450" cy="679450"/>
          </a:xfrm>
          <a:prstGeom prst="ellipse">
            <a:avLst/>
          </a:prstGeom>
          <a:solidFill>
            <a:srgbClr val="FFCCCC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 anchor="ctr"/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A</a:t>
            </a:r>
          </a:p>
        </p:txBody>
      </p:sp>
      <p:sp>
        <p:nvSpPr>
          <p:cNvPr id="680964" name="Oval 4"/>
          <p:cNvSpPr>
            <a:spLocks noChangeArrowheads="1"/>
          </p:cNvSpPr>
          <p:nvPr/>
        </p:nvSpPr>
        <p:spPr bwMode="auto">
          <a:xfrm>
            <a:off x="7159625" y="1719263"/>
            <a:ext cx="679450" cy="679450"/>
          </a:xfrm>
          <a:prstGeom prst="ellipse">
            <a:avLst/>
          </a:prstGeom>
          <a:solidFill>
            <a:srgbClr val="FFFF66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 anchor="ctr"/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B</a:t>
            </a:r>
          </a:p>
        </p:txBody>
      </p:sp>
      <p:sp>
        <p:nvSpPr>
          <p:cNvPr id="680965" name="Oval 5"/>
          <p:cNvSpPr>
            <a:spLocks noChangeArrowheads="1"/>
          </p:cNvSpPr>
          <p:nvPr/>
        </p:nvSpPr>
        <p:spPr bwMode="auto">
          <a:xfrm>
            <a:off x="8912225" y="1719263"/>
            <a:ext cx="679450" cy="679450"/>
          </a:xfrm>
          <a:prstGeom prst="ellipse">
            <a:avLst/>
          </a:prstGeom>
          <a:solidFill>
            <a:srgbClr val="FFFF66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 anchor="ctr"/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D</a:t>
            </a:r>
          </a:p>
        </p:txBody>
      </p:sp>
      <p:sp>
        <p:nvSpPr>
          <p:cNvPr id="680966" name="Oval 6"/>
          <p:cNvSpPr>
            <a:spLocks noChangeArrowheads="1"/>
          </p:cNvSpPr>
          <p:nvPr/>
        </p:nvSpPr>
        <p:spPr bwMode="auto">
          <a:xfrm>
            <a:off x="7159625" y="3738563"/>
            <a:ext cx="679450" cy="679450"/>
          </a:xfrm>
          <a:prstGeom prst="ellipse">
            <a:avLst/>
          </a:prstGeom>
          <a:solidFill>
            <a:srgbClr val="FFFF66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 anchor="ctr"/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C</a:t>
            </a:r>
          </a:p>
        </p:txBody>
      </p:sp>
      <p:sp>
        <p:nvSpPr>
          <p:cNvPr id="680967" name="Oval 7"/>
          <p:cNvSpPr>
            <a:spLocks noChangeArrowheads="1"/>
          </p:cNvSpPr>
          <p:nvPr/>
        </p:nvSpPr>
        <p:spPr bwMode="auto">
          <a:xfrm>
            <a:off x="8912225" y="3738563"/>
            <a:ext cx="679450" cy="679450"/>
          </a:xfrm>
          <a:prstGeom prst="ellipse">
            <a:avLst/>
          </a:prstGeom>
          <a:solidFill>
            <a:srgbClr val="FFFF66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 anchor="ctr"/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E</a:t>
            </a:r>
          </a:p>
        </p:txBody>
      </p:sp>
      <p:cxnSp>
        <p:nvCxnSpPr>
          <p:cNvPr id="680968" name="AutoShape 8"/>
          <p:cNvCxnSpPr>
            <a:cxnSpLocks noChangeShapeType="1"/>
            <a:stCxn id="680963" idx="7"/>
            <a:endCxn id="680964" idx="2"/>
          </p:cNvCxnSpPr>
          <p:nvPr/>
        </p:nvCxnSpPr>
        <p:spPr bwMode="auto">
          <a:xfrm flipV="1">
            <a:off x="5986463" y="2058989"/>
            <a:ext cx="1173162" cy="769937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stealth" w="med" len="med"/>
          </a:ln>
          <a:effectLst/>
        </p:spPr>
      </p:cxnSp>
      <p:cxnSp>
        <p:nvCxnSpPr>
          <p:cNvPr id="680969" name="AutoShape 9"/>
          <p:cNvCxnSpPr>
            <a:cxnSpLocks noChangeShapeType="1"/>
            <a:stCxn id="680963" idx="5"/>
            <a:endCxn id="680966" idx="2"/>
          </p:cNvCxnSpPr>
          <p:nvPr/>
        </p:nvCxnSpPr>
        <p:spPr bwMode="auto">
          <a:xfrm>
            <a:off x="5986463" y="3308350"/>
            <a:ext cx="1173162" cy="769938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stealth" w="med" len="med"/>
          </a:ln>
          <a:effectLst/>
        </p:spPr>
      </p:cxnSp>
      <p:cxnSp>
        <p:nvCxnSpPr>
          <p:cNvPr id="680970" name="AutoShape 10"/>
          <p:cNvCxnSpPr>
            <a:cxnSpLocks noChangeShapeType="1"/>
            <a:stCxn id="680964" idx="6"/>
            <a:endCxn id="680965" idx="2"/>
          </p:cNvCxnSpPr>
          <p:nvPr/>
        </p:nvCxnSpPr>
        <p:spPr bwMode="auto">
          <a:xfrm>
            <a:off x="7839075" y="2058988"/>
            <a:ext cx="1073150" cy="0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stealth" w="med" len="med"/>
          </a:ln>
          <a:effectLst/>
        </p:spPr>
      </p:cxnSp>
      <p:sp>
        <p:nvSpPr>
          <p:cNvPr id="680971" name="Arc 11"/>
          <p:cNvSpPr>
            <a:spLocks/>
          </p:cNvSpPr>
          <p:nvPr/>
        </p:nvSpPr>
        <p:spPr bwMode="auto">
          <a:xfrm>
            <a:off x="7770813" y="2450456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 type="stealth" w="med" len="med"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0972" name="Arc 12"/>
          <p:cNvSpPr>
            <a:spLocks/>
          </p:cNvSpPr>
          <p:nvPr/>
        </p:nvSpPr>
        <p:spPr bwMode="auto">
          <a:xfrm flipV="1">
            <a:off x="7769225" y="3241031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0973" name="Arc 13"/>
          <p:cNvSpPr>
            <a:spLocks/>
          </p:cNvSpPr>
          <p:nvPr/>
        </p:nvSpPr>
        <p:spPr bwMode="auto">
          <a:xfrm flipH="1">
            <a:off x="7083425" y="2453631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0974" name="Arc 14"/>
          <p:cNvSpPr>
            <a:spLocks/>
          </p:cNvSpPr>
          <p:nvPr/>
        </p:nvSpPr>
        <p:spPr bwMode="auto">
          <a:xfrm flipH="1" flipV="1">
            <a:off x="7083425" y="3241031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 type="stealth" w="med" len="med"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0975" name="Arc 15"/>
          <p:cNvSpPr>
            <a:spLocks/>
          </p:cNvSpPr>
          <p:nvPr/>
        </p:nvSpPr>
        <p:spPr bwMode="auto">
          <a:xfrm>
            <a:off x="9523413" y="2450456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 type="stealth" w="med" len="med"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0976" name="Arc 16"/>
          <p:cNvSpPr>
            <a:spLocks/>
          </p:cNvSpPr>
          <p:nvPr/>
        </p:nvSpPr>
        <p:spPr bwMode="auto">
          <a:xfrm flipV="1">
            <a:off x="9521825" y="3236268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0977" name="Arc 17"/>
          <p:cNvSpPr>
            <a:spLocks/>
          </p:cNvSpPr>
          <p:nvPr/>
        </p:nvSpPr>
        <p:spPr bwMode="auto">
          <a:xfrm flipH="1">
            <a:off x="8836025" y="2453631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0978" name="Arc 18"/>
          <p:cNvSpPr>
            <a:spLocks/>
          </p:cNvSpPr>
          <p:nvPr/>
        </p:nvSpPr>
        <p:spPr bwMode="auto">
          <a:xfrm flipH="1" flipV="1">
            <a:off x="8836025" y="3236268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 type="stealth" w="med" len="med"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cxnSp>
        <p:nvCxnSpPr>
          <p:cNvPr id="680979" name="AutoShape 19"/>
          <p:cNvCxnSpPr>
            <a:cxnSpLocks noChangeShapeType="1"/>
            <a:stCxn id="680966" idx="6"/>
            <a:endCxn id="680967" idx="2"/>
          </p:cNvCxnSpPr>
          <p:nvPr/>
        </p:nvCxnSpPr>
        <p:spPr bwMode="auto">
          <a:xfrm>
            <a:off x="7839075" y="4078288"/>
            <a:ext cx="1073150" cy="0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stealth" w="med" len="med"/>
          </a:ln>
          <a:effectLst/>
        </p:spPr>
      </p:cxnSp>
      <p:sp>
        <p:nvSpPr>
          <p:cNvPr id="680980" name="Line 20"/>
          <p:cNvSpPr>
            <a:spLocks noChangeShapeType="1"/>
          </p:cNvSpPr>
          <p:nvPr/>
        </p:nvSpPr>
        <p:spPr bwMode="auto">
          <a:xfrm flipV="1">
            <a:off x="7845425" y="2163763"/>
            <a:ext cx="1066800" cy="1828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stealth" w="med" len="med"/>
          </a:ln>
          <a:effectLst/>
        </p:spPr>
        <p:txBody>
          <a:bodyPr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0981" name="Text Box 21"/>
          <p:cNvSpPr txBox="1">
            <a:spLocks noChangeArrowheads="1"/>
          </p:cNvSpPr>
          <p:nvPr/>
        </p:nvSpPr>
        <p:spPr bwMode="auto">
          <a:xfrm>
            <a:off x="6016625" y="2049463"/>
            <a:ext cx="5397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10</a:t>
            </a:r>
          </a:p>
        </p:txBody>
      </p:sp>
      <p:sp>
        <p:nvSpPr>
          <p:cNvPr id="680982" name="Text Box 22"/>
          <p:cNvSpPr txBox="1">
            <a:spLocks noChangeArrowheads="1"/>
          </p:cNvSpPr>
          <p:nvPr/>
        </p:nvSpPr>
        <p:spPr bwMode="auto">
          <a:xfrm>
            <a:off x="6169025" y="353536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3</a:t>
            </a:r>
          </a:p>
        </p:txBody>
      </p:sp>
      <p:sp>
        <p:nvSpPr>
          <p:cNvPr id="680983" name="Text Box 23"/>
          <p:cNvSpPr txBox="1">
            <a:spLocks noChangeArrowheads="1"/>
          </p:cNvSpPr>
          <p:nvPr/>
        </p:nvSpPr>
        <p:spPr bwMode="auto">
          <a:xfrm>
            <a:off x="7083425" y="281781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1</a:t>
            </a:r>
          </a:p>
        </p:txBody>
      </p:sp>
      <p:sp>
        <p:nvSpPr>
          <p:cNvPr id="680984" name="Text Box 24"/>
          <p:cNvSpPr txBox="1">
            <a:spLocks noChangeArrowheads="1"/>
          </p:cNvSpPr>
          <p:nvPr/>
        </p:nvSpPr>
        <p:spPr bwMode="auto">
          <a:xfrm>
            <a:off x="7540625" y="281781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4</a:t>
            </a:r>
          </a:p>
        </p:txBody>
      </p:sp>
      <p:sp>
        <p:nvSpPr>
          <p:cNvPr id="680985" name="Text Box 25"/>
          <p:cNvSpPr txBox="1">
            <a:spLocks noChangeArrowheads="1"/>
          </p:cNvSpPr>
          <p:nvPr/>
        </p:nvSpPr>
        <p:spPr bwMode="auto">
          <a:xfrm>
            <a:off x="8855075" y="281781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7</a:t>
            </a:r>
          </a:p>
        </p:txBody>
      </p:sp>
      <p:sp>
        <p:nvSpPr>
          <p:cNvPr id="680986" name="Text Box 26"/>
          <p:cNvSpPr txBox="1">
            <a:spLocks noChangeArrowheads="1"/>
          </p:cNvSpPr>
          <p:nvPr/>
        </p:nvSpPr>
        <p:spPr bwMode="auto">
          <a:xfrm>
            <a:off x="9331325" y="281781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9</a:t>
            </a:r>
          </a:p>
        </p:txBody>
      </p:sp>
      <p:sp>
        <p:nvSpPr>
          <p:cNvPr id="680987" name="Text Box 27"/>
          <p:cNvSpPr txBox="1">
            <a:spLocks noChangeArrowheads="1"/>
          </p:cNvSpPr>
          <p:nvPr/>
        </p:nvSpPr>
        <p:spPr bwMode="auto">
          <a:xfrm>
            <a:off x="8093075" y="262096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8</a:t>
            </a:r>
          </a:p>
        </p:txBody>
      </p:sp>
      <p:sp>
        <p:nvSpPr>
          <p:cNvPr id="680988" name="Text Box 28"/>
          <p:cNvSpPr txBox="1">
            <a:spLocks noChangeArrowheads="1"/>
          </p:cNvSpPr>
          <p:nvPr/>
        </p:nvSpPr>
        <p:spPr bwMode="auto">
          <a:xfrm>
            <a:off x="8226425" y="155416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2</a:t>
            </a:r>
          </a:p>
        </p:txBody>
      </p:sp>
      <p:sp>
        <p:nvSpPr>
          <p:cNvPr id="680989" name="Text Box 29"/>
          <p:cNvSpPr txBox="1">
            <a:spLocks noChangeArrowheads="1"/>
          </p:cNvSpPr>
          <p:nvPr/>
        </p:nvSpPr>
        <p:spPr bwMode="auto">
          <a:xfrm>
            <a:off x="8226425" y="4006851"/>
            <a:ext cx="361950" cy="519113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2</a:t>
            </a:r>
          </a:p>
        </p:txBody>
      </p:sp>
      <p:sp>
        <p:nvSpPr>
          <p:cNvPr id="680990" name="Text Box 30"/>
          <p:cNvSpPr txBox="1">
            <a:spLocks noChangeArrowheads="1"/>
          </p:cNvSpPr>
          <p:nvPr/>
        </p:nvSpPr>
        <p:spPr bwMode="auto">
          <a:xfrm>
            <a:off x="2838450" y="3810000"/>
            <a:ext cx="431800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 i="1">
                <a:solidFill>
                  <a:srgbClr val="CCCCFF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A</a:t>
            </a:r>
          </a:p>
        </p:txBody>
      </p:sp>
      <p:sp>
        <p:nvSpPr>
          <p:cNvPr id="680991" name="Text Box 31"/>
          <p:cNvSpPr txBox="1">
            <a:spLocks noChangeArrowheads="1"/>
          </p:cNvSpPr>
          <p:nvPr/>
        </p:nvSpPr>
        <p:spPr bwMode="auto">
          <a:xfrm>
            <a:off x="3454400" y="3810000"/>
            <a:ext cx="431800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B</a:t>
            </a:r>
          </a:p>
        </p:txBody>
      </p:sp>
      <p:sp>
        <p:nvSpPr>
          <p:cNvPr id="680992" name="Text Box 32"/>
          <p:cNvSpPr txBox="1">
            <a:spLocks noChangeArrowheads="1"/>
          </p:cNvSpPr>
          <p:nvPr/>
        </p:nvSpPr>
        <p:spPr bwMode="auto">
          <a:xfrm>
            <a:off x="4046538" y="3810000"/>
            <a:ext cx="455612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C</a:t>
            </a:r>
          </a:p>
        </p:txBody>
      </p:sp>
      <p:sp>
        <p:nvSpPr>
          <p:cNvPr id="680993" name="Text Box 33"/>
          <p:cNvSpPr txBox="1">
            <a:spLocks noChangeArrowheads="1"/>
          </p:cNvSpPr>
          <p:nvPr/>
        </p:nvSpPr>
        <p:spPr bwMode="auto">
          <a:xfrm>
            <a:off x="4645025" y="3810000"/>
            <a:ext cx="477838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D</a:t>
            </a:r>
          </a:p>
        </p:txBody>
      </p:sp>
      <p:sp>
        <p:nvSpPr>
          <p:cNvPr id="680994" name="Text Box 34"/>
          <p:cNvSpPr txBox="1">
            <a:spLocks noChangeArrowheads="1"/>
          </p:cNvSpPr>
          <p:nvPr/>
        </p:nvSpPr>
        <p:spPr bwMode="auto">
          <a:xfrm>
            <a:off x="5283200" y="3810000"/>
            <a:ext cx="431800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E</a:t>
            </a:r>
          </a:p>
        </p:txBody>
      </p:sp>
      <p:sp>
        <p:nvSpPr>
          <p:cNvPr id="680995" name="Text Box 35"/>
          <p:cNvSpPr txBox="1">
            <a:spLocks noChangeArrowheads="1"/>
          </p:cNvSpPr>
          <p:nvPr/>
        </p:nvSpPr>
        <p:spPr bwMode="auto">
          <a:xfrm>
            <a:off x="2139951" y="3810000"/>
            <a:ext cx="612775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Q:</a:t>
            </a:r>
          </a:p>
        </p:txBody>
      </p:sp>
      <p:sp>
        <p:nvSpPr>
          <p:cNvPr id="680996" name="Text Box 36"/>
          <p:cNvSpPr txBox="1">
            <a:spLocks noChangeArrowheads="1"/>
          </p:cNvSpPr>
          <p:nvPr/>
        </p:nvSpPr>
        <p:spPr bwMode="auto">
          <a:xfrm>
            <a:off x="2886075" y="4419600"/>
            <a:ext cx="336550" cy="457200"/>
          </a:xfrm>
          <a:prstGeom prst="rect">
            <a:avLst/>
          </a:prstGeom>
          <a:solidFill>
            <a:srgbClr val="FFCCCC"/>
          </a:solidFill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0</a:t>
            </a:r>
          </a:p>
        </p:txBody>
      </p:sp>
      <p:sp>
        <p:nvSpPr>
          <p:cNvPr id="680997" name="Text Box 37"/>
          <p:cNvSpPr txBox="1">
            <a:spLocks noChangeArrowheads="1"/>
          </p:cNvSpPr>
          <p:nvPr/>
        </p:nvSpPr>
        <p:spPr bwMode="auto">
          <a:xfrm>
            <a:off x="3470275" y="4413250"/>
            <a:ext cx="401638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  <a:endParaRPr lang="en-US" sz="2400">
              <a:solidFill>
                <a:srgbClr val="008A87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80998" name="Text Box 38"/>
          <p:cNvSpPr txBox="1">
            <a:spLocks noChangeArrowheads="1"/>
          </p:cNvSpPr>
          <p:nvPr/>
        </p:nvSpPr>
        <p:spPr bwMode="auto">
          <a:xfrm>
            <a:off x="4075114" y="4413250"/>
            <a:ext cx="401637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  <a:endParaRPr lang="en-US" sz="2400">
              <a:solidFill>
                <a:srgbClr val="008A87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80999" name="Text Box 39"/>
          <p:cNvSpPr txBox="1">
            <a:spLocks noChangeArrowheads="1"/>
          </p:cNvSpPr>
          <p:nvPr/>
        </p:nvSpPr>
        <p:spPr bwMode="auto">
          <a:xfrm>
            <a:off x="4683125" y="4413250"/>
            <a:ext cx="401638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  <a:endParaRPr lang="en-US" sz="2400">
              <a:solidFill>
                <a:srgbClr val="008A87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81000" name="Text Box 40"/>
          <p:cNvSpPr txBox="1">
            <a:spLocks noChangeArrowheads="1"/>
          </p:cNvSpPr>
          <p:nvPr/>
        </p:nvSpPr>
        <p:spPr bwMode="auto">
          <a:xfrm>
            <a:off x="5299075" y="4413250"/>
            <a:ext cx="401638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  <a:endParaRPr lang="en-US" sz="2400">
              <a:solidFill>
                <a:srgbClr val="008A87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81001" name="Line 41"/>
          <p:cNvSpPr>
            <a:spLocks noChangeShapeType="1"/>
          </p:cNvSpPr>
          <p:nvPr/>
        </p:nvSpPr>
        <p:spPr bwMode="auto">
          <a:xfrm>
            <a:off x="2816225" y="4419600"/>
            <a:ext cx="2895600" cy="0"/>
          </a:xfrm>
          <a:prstGeom prst="line">
            <a:avLst/>
          </a:prstGeom>
          <a:noFill/>
          <a:ln w="38100" cmpd="dbl">
            <a:solidFill>
              <a:schemeClr val="accent2"/>
            </a:solidFill>
            <a:round/>
            <a:headEnd/>
            <a:tailEnd/>
          </a:ln>
          <a:effectLst/>
        </p:spPr>
        <p:txBody>
          <a:bodyPr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1002" name="Text Box 42"/>
          <p:cNvSpPr txBox="1">
            <a:spLocks noChangeArrowheads="1"/>
          </p:cNvSpPr>
          <p:nvPr/>
        </p:nvSpPr>
        <p:spPr bwMode="auto">
          <a:xfrm>
            <a:off x="6324601" y="5334000"/>
            <a:ext cx="1465263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S: </a:t>
            </a:r>
            <a:r>
              <a:rPr lang="en-US" sz="32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{ </a:t>
            </a:r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A</a:t>
            </a:r>
            <a:r>
              <a:rPr lang="en-US" sz="32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 }</a:t>
            </a:r>
          </a:p>
        </p:txBody>
      </p:sp>
      <p:sp>
        <p:nvSpPr>
          <p:cNvPr id="681003" name="Text Box 43"/>
          <p:cNvSpPr txBox="1">
            <a:spLocks noChangeArrowheads="1"/>
          </p:cNvSpPr>
          <p:nvPr/>
        </p:nvSpPr>
        <p:spPr bwMode="auto">
          <a:xfrm>
            <a:off x="4953000" y="2792414"/>
            <a:ext cx="387350" cy="57943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1" hangingPunct="1"/>
            <a:r>
              <a:rPr lang="en-US" sz="3200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0</a:t>
            </a:r>
          </a:p>
        </p:txBody>
      </p:sp>
      <p:sp>
        <p:nvSpPr>
          <p:cNvPr id="681004" name="Text Box 44"/>
          <p:cNvSpPr txBox="1">
            <a:spLocks noChangeArrowheads="1"/>
          </p:cNvSpPr>
          <p:nvPr/>
        </p:nvSpPr>
        <p:spPr bwMode="auto">
          <a:xfrm>
            <a:off x="7262813" y="1190625"/>
            <a:ext cx="474662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>
                <a:solidFill>
                  <a:srgbClr val="CC0000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  <a:endParaRPr lang="en-US" sz="3200">
              <a:solidFill>
                <a:srgbClr val="CC0000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81005" name="Text Box 45"/>
          <p:cNvSpPr txBox="1">
            <a:spLocks noChangeArrowheads="1"/>
          </p:cNvSpPr>
          <p:nvPr/>
        </p:nvSpPr>
        <p:spPr bwMode="auto">
          <a:xfrm>
            <a:off x="7262813" y="4449764"/>
            <a:ext cx="474662" cy="57943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>
                <a:solidFill>
                  <a:srgbClr val="CC0000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  <a:endParaRPr lang="en-US" sz="3200">
              <a:solidFill>
                <a:srgbClr val="CC0000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81006" name="Text Box 46"/>
          <p:cNvSpPr txBox="1">
            <a:spLocks noChangeArrowheads="1"/>
          </p:cNvSpPr>
          <p:nvPr/>
        </p:nvSpPr>
        <p:spPr bwMode="auto">
          <a:xfrm>
            <a:off x="9013826" y="4449764"/>
            <a:ext cx="474663" cy="57943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>
                <a:solidFill>
                  <a:srgbClr val="CC0000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  <a:endParaRPr lang="en-US" sz="3200">
              <a:solidFill>
                <a:srgbClr val="CC0000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81007" name="Text Box 47"/>
          <p:cNvSpPr txBox="1">
            <a:spLocks noChangeArrowheads="1"/>
          </p:cNvSpPr>
          <p:nvPr/>
        </p:nvSpPr>
        <p:spPr bwMode="auto">
          <a:xfrm>
            <a:off x="9013826" y="1190625"/>
            <a:ext cx="474663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>
                <a:solidFill>
                  <a:srgbClr val="CC0000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  <a:endParaRPr lang="en-US" sz="3200">
              <a:solidFill>
                <a:srgbClr val="CC0000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81008" name="Text Box 48"/>
          <p:cNvSpPr txBox="1">
            <a:spLocks noChangeArrowheads="1"/>
          </p:cNvSpPr>
          <p:nvPr/>
        </p:nvSpPr>
        <p:spPr bwMode="auto">
          <a:xfrm>
            <a:off x="1905000" y="1447801"/>
            <a:ext cx="4876800" cy="535531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sz="3200" b="1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“A”</a:t>
            </a:r>
            <a:r>
              <a:rPr lang="en-US" sz="3200" b="1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 </a:t>
            </a:r>
            <a:r>
              <a:rPr lang="en-US" sz="3200" b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  <a:sym typeface="Symbol" pitchFamily="18" charset="2"/>
              </a:rPr>
              <a:t></a:t>
            </a:r>
            <a:r>
              <a:rPr lang="en-US" sz="3200" b="1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  <a:sym typeface="Symbol" pitchFamily="18" charset="2"/>
              </a:rPr>
              <a:t> </a:t>
            </a:r>
            <a:r>
              <a:rPr lang="en-US" sz="3200" b="1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E</a:t>
            </a:r>
            <a:r>
              <a:rPr lang="en-US" sz="2400" b="1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XTRACT</a:t>
            </a:r>
            <a:r>
              <a:rPr lang="en-US" sz="3200" b="1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-M</a:t>
            </a:r>
            <a:r>
              <a:rPr lang="en-US" sz="2400" b="1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IN</a:t>
            </a:r>
            <a:r>
              <a:rPr lang="en-US" sz="3200" b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(</a:t>
            </a:r>
            <a:r>
              <a:rPr lang="en-US" sz="3200" b="1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Q</a:t>
            </a:r>
            <a:r>
              <a:rPr lang="en-US" sz="3200" b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)</a:t>
            </a:r>
            <a:r>
              <a:rPr lang="en-US" sz="3200" b="1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:</a:t>
            </a:r>
          </a:p>
        </p:txBody>
      </p:sp>
      <p:pic>
        <p:nvPicPr>
          <p:cNvPr id="2" name="Picture 1" descr="master_bluesidebar.eps">
            <a:extLst>
              <a:ext uri="{FF2B5EF4-FFF2-40B4-BE49-F238E27FC236}">
                <a16:creationId xmlns:a16="http://schemas.microsoft.com/office/drawing/2014/main" id="{CD8AC56A-D4DA-C412-2A9C-A8177B129E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cxnSp>
        <p:nvCxnSpPr>
          <p:cNvPr id="3" name="直線接點 7">
            <a:extLst>
              <a:ext uri="{FF2B5EF4-FFF2-40B4-BE49-F238E27FC236}">
                <a16:creationId xmlns:a16="http://schemas.microsoft.com/office/drawing/2014/main" id="{41EFBB65-A578-A55F-246E-769BD7E1587C}"/>
              </a:ext>
            </a:extLst>
          </p:cNvPr>
          <p:cNvCxnSpPr>
            <a:cxnSpLocks/>
          </p:cNvCxnSpPr>
          <p:nvPr/>
        </p:nvCxnSpPr>
        <p:spPr>
          <a:xfrm>
            <a:off x="838200" y="1237457"/>
            <a:ext cx="10515600" cy="0"/>
          </a:xfrm>
          <a:prstGeom prst="line">
            <a:avLst/>
          </a:prstGeom>
          <a:ln w="38100">
            <a:solidFill>
              <a:schemeClr val="accent5">
                <a:alpha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Dijkstra Algorithm Walkthrough – 4</a:t>
            </a:r>
            <a:endParaRPr lang="en-US" dirty="0"/>
          </a:p>
        </p:txBody>
      </p:sp>
      <p:sp>
        <p:nvSpPr>
          <p:cNvPr id="681987" name="Oval 3"/>
          <p:cNvSpPr>
            <a:spLocks noChangeArrowheads="1"/>
          </p:cNvSpPr>
          <p:nvPr/>
        </p:nvSpPr>
        <p:spPr bwMode="auto">
          <a:xfrm>
            <a:off x="5407025" y="2728913"/>
            <a:ext cx="679450" cy="679450"/>
          </a:xfrm>
          <a:prstGeom prst="ellipse">
            <a:avLst/>
          </a:prstGeom>
          <a:solidFill>
            <a:srgbClr val="FFCCCC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 anchor="ctr"/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A</a:t>
            </a:r>
          </a:p>
        </p:txBody>
      </p:sp>
      <p:sp>
        <p:nvSpPr>
          <p:cNvPr id="681988" name="Oval 4"/>
          <p:cNvSpPr>
            <a:spLocks noChangeArrowheads="1"/>
          </p:cNvSpPr>
          <p:nvPr/>
        </p:nvSpPr>
        <p:spPr bwMode="auto">
          <a:xfrm>
            <a:off x="7159625" y="1719263"/>
            <a:ext cx="679450" cy="679450"/>
          </a:xfrm>
          <a:prstGeom prst="ellipse">
            <a:avLst/>
          </a:prstGeom>
          <a:solidFill>
            <a:srgbClr val="FFFF66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 anchor="ctr"/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B</a:t>
            </a:r>
          </a:p>
        </p:txBody>
      </p:sp>
      <p:sp>
        <p:nvSpPr>
          <p:cNvPr id="681989" name="Oval 5"/>
          <p:cNvSpPr>
            <a:spLocks noChangeArrowheads="1"/>
          </p:cNvSpPr>
          <p:nvPr/>
        </p:nvSpPr>
        <p:spPr bwMode="auto">
          <a:xfrm>
            <a:off x="8912225" y="1719263"/>
            <a:ext cx="679450" cy="679450"/>
          </a:xfrm>
          <a:prstGeom prst="ellipse">
            <a:avLst/>
          </a:prstGeom>
          <a:solidFill>
            <a:srgbClr val="FFFF66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 anchor="ctr"/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D</a:t>
            </a:r>
          </a:p>
        </p:txBody>
      </p:sp>
      <p:sp>
        <p:nvSpPr>
          <p:cNvPr id="681990" name="Oval 6"/>
          <p:cNvSpPr>
            <a:spLocks noChangeArrowheads="1"/>
          </p:cNvSpPr>
          <p:nvPr/>
        </p:nvSpPr>
        <p:spPr bwMode="auto">
          <a:xfrm>
            <a:off x="7159625" y="3738563"/>
            <a:ext cx="679450" cy="679450"/>
          </a:xfrm>
          <a:prstGeom prst="ellipse">
            <a:avLst/>
          </a:prstGeom>
          <a:solidFill>
            <a:srgbClr val="FFFF66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 anchor="ctr"/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C</a:t>
            </a:r>
          </a:p>
        </p:txBody>
      </p:sp>
      <p:sp>
        <p:nvSpPr>
          <p:cNvPr id="681991" name="Oval 7"/>
          <p:cNvSpPr>
            <a:spLocks noChangeArrowheads="1"/>
          </p:cNvSpPr>
          <p:nvPr/>
        </p:nvSpPr>
        <p:spPr bwMode="auto">
          <a:xfrm>
            <a:off x="8912225" y="3738563"/>
            <a:ext cx="679450" cy="679450"/>
          </a:xfrm>
          <a:prstGeom prst="ellipse">
            <a:avLst/>
          </a:prstGeom>
          <a:solidFill>
            <a:srgbClr val="FFFF66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 anchor="ctr"/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E</a:t>
            </a:r>
          </a:p>
        </p:txBody>
      </p:sp>
      <p:cxnSp>
        <p:nvCxnSpPr>
          <p:cNvPr id="681992" name="AutoShape 8"/>
          <p:cNvCxnSpPr>
            <a:cxnSpLocks noChangeShapeType="1"/>
            <a:stCxn id="681987" idx="7"/>
            <a:endCxn id="681988" idx="2"/>
          </p:cNvCxnSpPr>
          <p:nvPr/>
        </p:nvCxnSpPr>
        <p:spPr bwMode="auto">
          <a:xfrm flipV="1">
            <a:off x="5986463" y="2058989"/>
            <a:ext cx="1173162" cy="769937"/>
          </a:xfrm>
          <a:prstGeom prst="straightConnector1">
            <a:avLst/>
          </a:prstGeom>
          <a:noFill/>
          <a:ln w="57150">
            <a:solidFill>
              <a:schemeClr val="accent2"/>
            </a:solidFill>
            <a:round/>
            <a:headEnd/>
            <a:tailEnd type="stealth" w="med" len="med"/>
          </a:ln>
          <a:effectLst/>
        </p:spPr>
      </p:cxnSp>
      <p:cxnSp>
        <p:nvCxnSpPr>
          <p:cNvPr id="681993" name="AutoShape 9"/>
          <p:cNvCxnSpPr>
            <a:cxnSpLocks noChangeShapeType="1"/>
            <a:stCxn id="681987" idx="5"/>
            <a:endCxn id="681990" idx="2"/>
          </p:cNvCxnSpPr>
          <p:nvPr/>
        </p:nvCxnSpPr>
        <p:spPr bwMode="auto">
          <a:xfrm>
            <a:off x="5986463" y="3308350"/>
            <a:ext cx="1173162" cy="769938"/>
          </a:xfrm>
          <a:prstGeom prst="straightConnector1">
            <a:avLst/>
          </a:prstGeom>
          <a:noFill/>
          <a:ln w="57150">
            <a:solidFill>
              <a:schemeClr val="accent2"/>
            </a:solidFill>
            <a:round/>
            <a:headEnd/>
            <a:tailEnd type="stealth" w="med" len="med"/>
          </a:ln>
          <a:effectLst/>
        </p:spPr>
      </p:cxnSp>
      <p:cxnSp>
        <p:nvCxnSpPr>
          <p:cNvPr id="681994" name="AutoShape 10"/>
          <p:cNvCxnSpPr>
            <a:cxnSpLocks noChangeShapeType="1"/>
            <a:stCxn id="681988" idx="6"/>
            <a:endCxn id="681989" idx="2"/>
          </p:cNvCxnSpPr>
          <p:nvPr/>
        </p:nvCxnSpPr>
        <p:spPr bwMode="auto">
          <a:xfrm>
            <a:off x="7839075" y="2058988"/>
            <a:ext cx="1073150" cy="0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stealth" w="med" len="med"/>
          </a:ln>
          <a:effectLst/>
        </p:spPr>
      </p:cxnSp>
      <p:sp>
        <p:nvSpPr>
          <p:cNvPr id="681995" name="Arc 11"/>
          <p:cNvSpPr>
            <a:spLocks/>
          </p:cNvSpPr>
          <p:nvPr/>
        </p:nvSpPr>
        <p:spPr bwMode="auto">
          <a:xfrm>
            <a:off x="7770813" y="2450456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 type="stealth" w="med" len="med"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1996" name="Arc 12"/>
          <p:cNvSpPr>
            <a:spLocks/>
          </p:cNvSpPr>
          <p:nvPr/>
        </p:nvSpPr>
        <p:spPr bwMode="auto">
          <a:xfrm flipV="1">
            <a:off x="7769225" y="3241031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1997" name="Arc 13"/>
          <p:cNvSpPr>
            <a:spLocks/>
          </p:cNvSpPr>
          <p:nvPr/>
        </p:nvSpPr>
        <p:spPr bwMode="auto">
          <a:xfrm flipH="1">
            <a:off x="7083425" y="2453631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1998" name="Arc 14"/>
          <p:cNvSpPr>
            <a:spLocks/>
          </p:cNvSpPr>
          <p:nvPr/>
        </p:nvSpPr>
        <p:spPr bwMode="auto">
          <a:xfrm flipH="1" flipV="1">
            <a:off x="7083425" y="3241031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 type="stealth" w="med" len="med"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1999" name="Arc 15"/>
          <p:cNvSpPr>
            <a:spLocks/>
          </p:cNvSpPr>
          <p:nvPr/>
        </p:nvSpPr>
        <p:spPr bwMode="auto">
          <a:xfrm>
            <a:off x="9523413" y="2450456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 type="stealth" w="med" len="med"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2000" name="Arc 16"/>
          <p:cNvSpPr>
            <a:spLocks/>
          </p:cNvSpPr>
          <p:nvPr/>
        </p:nvSpPr>
        <p:spPr bwMode="auto">
          <a:xfrm flipV="1">
            <a:off x="9521825" y="3236268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2001" name="Arc 17"/>
          <p:cNvSpPr>
            <a:spLocks/>
          </p:cNvSpPr>
          <p:nvPr/>
        </p:nvSpPr>
        <p:spPr bwMode="auto">
          <a:xfrm flipH="1">
            <a:off x="8836025" y="2453631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2002" name="Arc 18"/>
          <p:cNvSpPr>
            <a:spLocks/>
          </p:cNvSpPr>
          <p:nvPr/>
        </p:nvSpPr>
        <p:spPr bwMode="auto">
          <a:xfrm flipH="1" flipV="1">
            <a:off x="8836025" y="3236268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 type="stealth" w="med" len="med"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cxnSp>
        <p:nvCxnSpPr>
          <p:cNvPr id="682003" name="AutoShape 19"/>
          <p:cNvCxnSpPr>
            <a:cxnSpLocks noChangeShapeType="1"/>
            <a:stCxn id="681990" idx="6"/>
            <a:endCxn id="681991" idx="2"/>
          </p:cNvCxnSpPr>
          <p:nvPr/>
        </p:nvCxnSpPr>
        <p:spPr bwMode="auto">
          <a:xfrm>
            <a:off x="7839075" y="4078288"/>
            <a:ext cx="1073150" cy="0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stealth" w="med" len="med"/>
          </a:ln>
          <a:effectLst/>
        </p:spPr>
      </p:cxnSp>
      <p:sp>
        <p:nvSpPr>
          <p:cNvPr id="682004" name="Line 20"/>
          <p:cNvSpPr>
            <a:spLocks noChangeShapeType="1"/>
          </p:cNvSpPr>
          <p:nvPr/>
        </p:nvSpPr>
        <p:spPr bwMode="auto">
          <a:xfrm flipV="1">
            <a:off x="7845425" y="2163763"/>
            <a:ext cx="1066800" cy="1828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stealth" w="med" len="med"/>
          </a:ln>
          <a:effectLst/>
        </p:spPr>
        <p:txBody>
          <a:bodyPr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2005" name="Text Box 21"/>
          <p:cNvSpPr txBox="1">
            <a:spLocks noChangeArrowheads="1"/>
          </p:cNvSpPr>
          <p:nvPr/>
        </p:nvSpPr>
        <p:spPr bwMode="auto">
          <a:xfrm>
            <a:off x="6016625" y="2049463"/>
            <a:ext cx="5397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10</a:t>
            </a:r>
          </a:p>
        </p:txBody>
      </p:sp>
      <p:sp>
        <p:nvSpPr>
          <p:cNvPr id="682006" name="Text Box 22"/>
          <p:cNvSpPr txBox="1">
            <a:spLocks noChangeArrowheads="1"/>
          </p:cNvSpPr>
          <p:nvPr/>
        </p:nvSpPr>
        <p:spPr bwMode="auto">
          <a:xfrm>
            <a:off x="6169025" y="353536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3</a:t>
            </a:r>
          </a:p>
        </p:txBody>
      </p:sp>
      <p:sp>
        <p:nvSpPr>
          <p:cNvPr id="682007" name="Text Box 23"/>
          <p:cNvSpPr txBox="1">
            <a:spLocks noChangeArrowheads="1"/>
          </p:cNvSpPr>
          <p:nvPr/>
        </p:nvSpPr>
        <p:spPr bwMode="auto">
          <a:xfrm>
            <a:off x="7083425" y="281781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1</a:t>
            </a:r>
          </a:p>
        </p:txBody>
      </p:sp>
      <p:sp>
        <p:nvSpPr>
          <p:cNvPr id="682008" name="Text Box 24"/>
          <p:cNvSpPr txBox="1">
            <a:spLocks noChangeArrowheads="1"/>
          </p:cNvSpPr>
          <p:nvPr/>
        </p:nvSpPr>
        <p:spPr bwMode="auto">
          <a:xfrm>
            <a:off x="7540625" y="281781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4</a:t>
            </a:r>
          </a:p>
        </p:txBody>
      </p:sp>
      <p:sp>
        <p:nvSpPr>
          <p:cNvPr id="682009" name="Text Box 25"/>
          <p:cNvSpPr txBox="1">
            <a:spLocks noChangeArrowheads="1"/>
          </p:cNvSpPr>
          <p:nvPr/>
        </p:nvSpPr>
        <p:spPr bwMode="auto">
          <a:xfrm>
            <a:off x="8855075" y="281781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7</a:t>
            </a:r>
          </a:p>
        </p:txBody>
      </p:sp>
      <p:sp>
        <p:nvSpPr>
          <p:cNvPr id="682010" name="Text Box 26"/>
          <p:cNvSpPr txBox="1">
            <a:spLocks noChangeArrowheads="1"/>
          </p:cNvSpPr>
          <p:nvPr/>
        </p:nvSpPr>
        <p:spPr bwMode="auto">
          <a:xfrm>
            <a:off x="9331325" y="281781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9</a:t>
            </a:r>
          </a:p>
        </p:txBody>
      </p:sp>
      <p:sp>
        <p:nvSpPr>
          <p:cNvPr id="682011" name="Text Box 27"/>
          <p:cNvSpPr txBox="1">
            <a:spLocks noChangeArrowheads="1"/>
          </p:cNvSpPr>
          <p:nvPr/>
        </p:nvSpPr>
        <p:spPr bwMode="auto">
          <a:xfrm>
            <a:off x="8093075" y="262096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8</a:t>
            </a:r>
          </a:p>
        </p:txBody>
      </p:sp>
      <p:sp>
        <p:nvSpPr>
          <p:cNvPr id="682012" name="Text Box 28"/>
          <p:cNvSpPr txBox="1">
            <a:spLocks noChangeArrowheads="1"/>
          </p:cNvSpPr>
          <p:nvPr/>
        </p:nvSpPr>
        <p:spPr bwMode="auto">
          <a:xfrm>
            <a:off x="8226425" y="155416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2</a:t>
            </a:r>
          </a:p>
        </p:txBody>
      </p:sp>
      <p:sp>
        <p:nvSpPr>
          <p:cNvPr id="682013" name="Text Box 29"/>
          <p:cNvSpPr txBox="1">
            <a:spLocks noChangeArrowheads="1"/>
          </p:cNvSpPr>
          <p:nvPr/>
        </p:nvSpPr>
        <p:spPr bwMode="auto">
          <a:xfrm>
            <a:off x="8226425" y="4006851"/>
            <a:ext cx="361950" cy="519113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2</a:t>
            </a:r>
          </a:p>
        </p:txBody>
      </p:sp>
      <p:sp>
        <p:nvSpPr>
          <p:cNvPr id="682014" name="Text Box 30"/>
          <p:cNvSpPr txBox="1">
            <a:spLocks noChangeArrowheads="1"/>
          </p:cNvSpPr>
          <p:nvPr/>
        </p:nvSpPr>
        <p:spPr bwMode="auto">
          <a:xfrm>
            <a:off x="2838450" y="3810000"/>
            <a:ext cx="431800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 i="1">
                <a:solidFill>
                  <a:srgbClr val="CCCCFF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A</a:t>
            </a:r>
          </a:p>
        </p:txBody>
      </p:sp>
      <p:sp>
        <p:nvSpPr>
          <p:cNvPr id="682015" name="Text Box 31"/>
          <p:cNvSpPr txBox="1">
            <a:spLocks noChangeArrowheads="1"/>
          </p:cNvSpPr>
          <p:nvPr/>
        </p:nvSpPr>
        <p:spPr bwMode="auto">
          <a:xfrm>
            <a:off x="3454400" y="3810000"/>
            <a:ext cx="431800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B</a:t>
            </a:r>
          </a:p>
        </p:txBody>
      </p:sp>
      <p:sp>
        <p:nvSpPr>
          <p:cNvPr id="682016" name="Text Box 32"/>
          <p:cNvSpPr txBox="1">
            <a:spLocks noChangeArrowheads="1"/>
          </p:cNvSpPr>
          <p:nvPr/>
        </p:nvSpPr>
        <p:spPr bwMode="auto">
          <a:xfrm>
            <a:off x="4046538" y="3810000"/>
            <a:ext cx="455612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C</a:t>
            </a:r>
          </a:p>
        </p:txBody>
      </p:sp>
      <p:sp>
        <p:nvSpPr>
          <p:cNvPr id="682017" name="Text Box 33"/>
          <p:cNvSpPr txBox="1">
            <a:spLocks noChangeArrowheads="1"/>
          </p:cNvSpPr>
          <p:nvPr/>
        </p:nvSpPr>
        <p:spPr bwMode="auto">
          <a:xfrm>
            <a:off x="4645025" y="3810000"/>
            <a:ext cx="477838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D</a:t>
            </a:r>
          </a:p>
        </p:txBody>
      </p:sp>
      <p:sp>
        <p:nvSpPr>
          <p:cNvPr id="682018" name="Text Box 34"/>
          <p:cNvSpPr txBox="1">
            <a:spLocks noChangeArrowheads="1"/>
          </p:cNvSpPr>
          <p:nvPr/>
        </p:nvSpPr>
        <p:spPr bwMode="auto">
          <a:xfrm>
            <a:off x="5283200" y="3810000"/>
            <a:ext cx="431800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E</a:t>
            </a:r>
          </a:p>
        </p:txBody>
      </p:sp>
      <p:sp>
        <p:nvSpPr>
          <p:cNvPr id="682019" name="Text Box 35"/>
          <p:cNvSpPr txBox="1">
            <a:spLocks noChangeArrowheads="1"/>
          </p:cNvSpPr>
          <p:nvPr/>
        </p:nvSpPr>
        <p:spPr bwMode="auto">
          <a:xfrm>
            <a:off x="2139951" y="3810000"/>
            <a:ext cx="612775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Q:</a:t>
            </a:r>
          </a:p>
        </p:txBody>
      </p:sp>
      <p:sp>
        <p:nvSpPr>
          <p:cNvPr id="682020" name="Text Box 36"/>
          <p:cNvSpPr txBox="1">
            <a:spLocks noChangeArrowheads="1"/>
          </p:cNvSpPr>
          <p:nvPr/>
        </p:nvSpPr>
        <p:spPr bwMode="auto">
          <a:xfrm>
            <a:off x="2886075" y="4419600"/>
            <a:ext cx="336550" cy="457200"/>
          </a:xfrm>
          <a:prstGeom prst="rect">
            <a:avLst/>
          </a:prstGeom>
          <a:solidFill>
            <a:srgbClr val="FFCCCC"/>
          </a:solidFill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0</a:t>
            </a:r>
          </a:p>
        </p:txBody>
      </p:sp>
      <p:sp>
        <p:nvSpPr>
          <p:cNvPr id="682021" name="Text Box 37"/>
          <p:cNvSpPr txBox="1">
            <a:spLocks noChangeArrowheads="1"/>
          </p:cNvSpPr>
          <p:nvPr/>
        </p:nvSpPr>
        <p:spPr bwMode="auto">
          <a:xfrm>
            <a:off x="3470275" y="4413250"/>
            <a:ext cx="401638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  <a:endParaRPr lang="en-US" sz="2400">
              <a:solidFill>
                <a:srgbClr val="008A87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82022" name="Text Box 38"/>
          <p:cNvSpPr txBox="1">
            <a:spLocks noChangeArrowheads="1"/>
          </p:cNvSpPr>
          <p:nvPr/>
        </p:nvSpPr>
        <p:spPr bwMode="auto">
          <a:xfrm>
            <a:off x="4075114" y="4413250"/>
            <a:ext cx="401637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  <a:endParaRPr lang="en-US" sz="2400">
              <a:solidFill>
                <a:srgbClr val="008A87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82023" name="Text Box 39"/>
          <p:cNvSpPr txBox="1">
            <a:spLocks noChangeArrowheads="1"/>
          </p:cNvSpPr>
          <p:nvPr/>
        </p:nvSpPr>
        <p:spPr bwMode="auto">
          <a:xfrm>
            <a:off x="4683125" y="4413250"/>
            <a:ext cx="401638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  <a:endParaRPr lang="en-US" sz="2400">
              <a:solidFill>
                <a:srgbClr val="008A87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82024" name="Text Box 40"/>
          <p:cNvSpPr txBox="1">
            <a:spLocks noChangeArrowheads="1"/>
          </p:cNvSpPr>
          <p:nvPr/>
        </p:nvSpPr>
        <p:spPr bwMode="auto">
          <a:xfrm>
            <a:off x="5299075" y="4413250"/>
            <a:ext cx="401638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  <a:endParaRPr lang="en-US" sz="2400">
              <a:solidFill>
                <a:srgbClr val="008A87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82025" name="Line 41"/>
          <p:cNvSpPr>
            <a:spLocks noChangeShapeType="1"/>
          </p:cNvSpPr>
          <p:nvPr/>
        </p:nvSpPr>
        <p:spPr bwMode="auto">
          <a:xfrm>
            <a:off x="2816225" y="4419600"/>
            <a:ext cx="2895600" cy="0"/>
          </a:xfrm>
          <a:prstGeom prst="line">
            <a:avLst/>
          </a:prstGeom>
          <a:noFill/>
          <a:ln w="38100" cmpd="dbl">
            <a:solidFill>
              <a:schemeClr val="accent2"/>
            </a:solidFill>
            <a:round/>
            <a:headEnd/>
            <a:tailEnd/>
          </a:ln>
          <a:effectLst/>
        </p:spPr>
        <p:txBody>
          <a:bodyPr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2026" name="Text Box 42"/>
          <p:cNvSpPr txBox="1">
            <a:spLocks noChangeArrowheads="1"/>
          </p:cNvSpPr>
          <p:nvPr/>
        </p:nvSpPr>
        <p:spPr bwMode="auto">
          <a:xfrm>
            <a:off x="6324601" y="5334000"/>
            <a:ext cx="1465263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S: </a:t>
            </a:r>
            <a:r>
              <a:rPr lang="en-US" sz="32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{ </a:t>
            </a:r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A</a:t>
            </a:r>
            <a:r>
              <a:rPr lang="en-US" sz="32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 }</a:t>
            </a:r>
          </a:p>
        </p:txBody>
      </p:sp>
      <p:sp>
        <p:nvSpPr>
          <p:cNvPr id="682027" name="Text Box 43"/>
          <p:cNvSpPr txBox="1">
            <a:spLocks noChangeArrowheads="1"/>
          </p:cNvSpPr>
          <p:nvPr/>
        </p:nvSpPr>
        <p:spPr bwMode="auto">
          <a:xfrm>
            <a:off x="4953000" y="2792414"/>
            <a:ext cx="387350" cy="57943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1" hangingPunct="1"/>
            <a:r>
              <a:rPr lang="en-US" sz="3200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0</a:t>
            </a:r>
          </a:p>
        </p:txBody>
      </p:sp>
      <p:sp>
        <p:nvSpPr>
          <p:cNvPr id="682028" name="Text Box 44"/>
          <p:cNvSpPr txBox="1">
            <a:spLocks noChangeArrowheads="1"/>
          </p:cNvSpPr>
          <p:nvPr/>
        </p:nvSpPr>
        <p:spPr bwMode="auto">
          <a:xfrm>
            <a:off x="7204075" y="1198564"/>
            <a:ext cx="590550" cy="57943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10</a:t>
            </a:r>
          </a:p>
        </p:txBody>
      </p:sp>
      <p:sp>
        <p:nvSpPr>
          <p:cNvPr id="682029" name="Text Box 45"/>
          <p:cNvSpPr txBox="1">
            <a:spLocks noChangeArrowheads="1"/>
          </p:cNvSpPr>
          <p:nvPr/>
        </p:nvSpPr>
        <p:spPr bwMode="auto">
          <a:xfrm>
            <a:off x="7305675" y="4457700"/>
            <a:ext cx="387350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3</a:t>
            </a:r>
          </a:p>
        </p:txBody>
      </p:sp>
      <p:sp>
        <p:nvSpPr>
          <p:cNvPr id="682030" name="Text Box 46"/>
          <p:cNvSpPr txBox="1">
            <a:spLocks noChangeArrowheads="1"/>
          </p:cNvSpPr>
          <p:nvPr/>
        </p:nvSpPr>
        <p:spPr bwMode="auto">
          <a:xfrm>
            <a:off x="9013826" y="4449764"/>
            <a:ext cx="474663" cy="57943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>
                <a:solidFill>
                  <a:srgbClr val="CC0000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  <a:endParaRPr lang="en-US" sz="3200">
              <a:solidFill>
                <a:srgbClr val="CC0000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82031" name="Text Box 47"/>
          <p:cNvSpPr txBox="1">
            <a:spLocks noChangeArrowheads="1"/>
          </p:cNvSpPr>
          <p:nvPr/>
        </p:nvSpPr>
        <p:spPr bwMode="auto">
          <a:xfrm>
            <a:off x="9013826" y="1190625"/>
            <a:ext cx="474663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>
                <a:solidFill>
                  <a:srgbClr val="CC0000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  <a:endParaRPr lang="en-US" sz="3200">
              <a:solidFill>
                <a:srgbClr val="CC0000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82032" name="Text Box 48"/>
          <p:cNvSpPr txBox="1">
            <a:spLocks noChangeArrowheads="1"/>
          </p:cNvSpPr>
          <p:nvPr/>
        </p:nvSpPr>
        <p:spPr bwMode="auto">
          <a:xfrm>
            <a:off x="3425825" y="4783138"/>
            <a:ext cx="488950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10</a:t>
            </a:r>
          </a:p>
        </p:txBody>
      </p:sp>
      <p:sp>
        <p:nvSpPr>
          <p:cNvPr id="682033" name="Text Box 49"/>
          <p:cNvSpPr txBox="1">
            <a:spLocks noChangeArrowheads="1"/>
          </p:cNvSpPr>
          <p:nvPr/>
        </p:nvSpPr>
        <p:spPr bwMode="auto">
          <a:xfrm>
            <a:off x="4106863" y="4776788"/>
            <a:ext cx="336550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3</a:t>
            </a:r>
            <a:endParaRPr lang="en-US" sz="2400">
              <a:solidFill>
                <a:srgbClr val="008A87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82034" name="Text Box 50"/>
          <p:cNvSpPr txBox="1">
            <a:spLocks noChangeArrowheads="1"/>
          </p:cNvSpPr>
          <p:nvPr/>
        </p:nvSpPr>
        <p:spPr bwMode="auto">
          <a:xfrm>
            <a:off x="1905000" y="1447801"/>
            <a:ext cx="4876800" cy="535531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sz="3200" b="1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Relax all edges leaving </a:t>
            </a:r>
            <a:r>
              <a:rPr lang="en-US" sz="3200" b="1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A</a:t>
            </a:r>
            <a:r>
              <a:rPr lang="en-US" sz="3200" b="1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:</a:t>
            </a:r>
          </a:p>
        </p:txBody>
      </p:sp>
      <p:sp>
        <p:nvSpPr>
          <p:cNvPr id="682035" name="Text Box 51"/>
          <p:cNvSpPr txBox="1">
            <a:spLocks noChangeArrowheads="1"/>
          </p:cNvSpPr>
          <p:nvPr/>
        </p:nvSpPr>
        <p:spPr bwMode="auto">
          <a:xfrm>
            <a:off x="4683125" y="4776788"/>
            <a:ext cx="401638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</a:p>
        </p:txBody>
      </p:sp>
      <p:sp>
        <p:nvSpPr>
          <p:cNvPr id="682036" name="Text Box 52"/>
          <p:cNvSpPr txBox="1">
            <a:spLocks noChangeArrowheads="1"/>
          </p:cNvSpPr>
          <p:nvPr/>
        </p:nvSpPr>
        <p:spPr bwMode="auto">
          <a:xfrm>
            <a:off x="5299075" y="4776788"/>
            <a:ext cx="401638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</a:p>
        </p:txBody>
      </p:sp>
      <p:pic>
        <p:nvPicPr>
          <p:cNvPr id="2" name="Picture 1" descr="master_bluesidebar.eps">
            <a:extLst>
              <a:ext uri="{FF2B5EF4-FFF2-40B4-BE49-F238E27FC236}">
                <a16:creationId xmlns:a16="http://schemas.microsoft.com/office/drawing/2014/main" id="{06520ADF-DB7C-1899-00EF-99AE673D4F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cxnSp>
        <p:nvCxnSpPr>
          <p:cNvPr id="3" name="直線接點 7">
            <a:extLst>
              <a:ext uri="{FF2B5EF4-FFF2-40B4-BE49-F238E27FC236}">
                <a16:creationId xmlns:a16="http://schemas.microsoft.com/office/drawing/2014/main" id="{EB8C5597-B081-88CA-39F7-23F51BCC52C7}"/>
              </a:ext>
            </a:extLst>
          </p:cNvPr>
          <p:cNvCxnSpPr>
            <a:cxnSpLocks/>
          </p:cNvCxnSpPr>
          <p:nvPr/>
        </p:nvCxnSpPr>
        <p:spPr>
          <a:xfrm>
            <a:off x="838200" y="1237457"/>
            <a:ext cx="10515600" cy="0"/>
          </a:xfrm>
          <a:prstGeom prst="line">
            <a:avLst/>
          </a:prstGeom>
          <a:ln w="38100">
            <a:solidFill>
              <a:schemeClr val="accent5">
                <a:alpha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0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Dijkstra Algorithm Walkthrough – 5</a:t>
            </a:r>
            <a:endParaRPr lang="en-US" dirty="0"/>
          </a:p>
        </p:txBody>
      </p:sp>
      <p:sp>
        <p:nvSpPr>
          <p:cNvPr id="683011" name="Oval 3"/>
          <p:cNvSpPr>
            <a:spLocks noChangeArrowheads="1"/>
          </p:cNvSpPr>
          <p:nvPr/>
        </p:nvSpPr>
        <p:spPr bwMode="auto">
          <a:xfrm>
            <a:off x="5407025" y="2728913"/>
            <a:ext cx="679450" cy="679450"/>
          </a:xfrm>
          <a:prstGeom prst="ellipse">
            <a:avLst/>
          </a:prstGeom>
          <a:solidFill>
            <a:srgbClr val="FFCCCC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 anchor="ctr"/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A</a:t>
            </a:r>
          </a:p>
        </p:txBody>
      </p:sp>
      <p:sp>
        <p:nvSpPr>
          <p:cNvPr id="683012" name="Oval 4"/>
          <p:cNvSpPr>
            <a:spLocks noChangeArrowheads="1"/>
          </p:cNvSpPr>
          <p:nvPr/>
        </p:nvSpPr>
        <p:spPr bwMode="auto">
          <a:xfrm>
            <a:off x="7159625" y="1719263"/>
            <a:ext cx="679450" cy="679450"/>
          </a:xfrm>
          <a:prstGeom prst="ellipse">
            <a:avLst/>
          </a:prstGeom>
          <a:solidFill>
            <a:srgbClr val="FFFF66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 anchor="ctr"/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B</a:t>
            </a:r>
          </a:p>
        </p:txBody>
      </p:sp>
      <p:sp>
        <p:nvSpPr>
          <p:cNvPr id="683013" name="Oval 5"/>
          <p:cNvSpPr>
            <a:spLocks noChangeArrowheads="1"/>
          </p:cNvSpPr>
          <p:nvPr/>
        </p:nvSpPr>
        <p:spPr bwMode="auto">
          <a:xfrm>
            <a:off x="8912225" y="1719263"/>
            <a:ext cx="679450" cy="679450"/>
          </a:xfrm>
          <a:prstGeom prst="ellipse">
            <a:avLst/>
          </a:prstGeom>
          <a:solidFill>
            <a:srgbClr val="FFFF66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 anchor="ctr"/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D</a:t>
            </a:r>
          </a:p>
        </p:txBody>
      </p:sp>
      <p:sp>
        <p:nvSpPr>
          <p:cNvPr id="683014" name="Oval 6"/>
          <p:cNvSpPr>
            <a:spLocks noChangeArrowheads="1"/>
          </p:cNvSpPr>
          <p:nvPr/>
        </p:nvSpPr>
        <p:spPr bwMode="auto">
          <a:xfrm>
            <a:off x="7159625" y="3738563"/>
            <a:ext cx="679450" cy="679450"/>
          </a:xfrm>
          <a:prstGeom prst="ellipse">
            <a:avLst/>
          </a:prstGeom>
          <a:solidFill>
            <a:srgbClr val="FFCCCC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 anchor="ctr"/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C</a:t>
            </a:r>
          </a:p>
        </p:txBody>
      </p:sp>
      <p:sp>
        <p:nvSpPr>
          <p:cNvPr id="683015" name="Oval 7"/>
          <p:cNvSpPr>
            <a:spLocks noChangeArrowheads="1"/>
          </p:cNvSpPr>
          <p:nvPr/>
        </p:nvSpPr>
        <p:spPr bwMode="auto">
          <a:xfrm>
            <a:off x="8912225" y="3738563"/>
            <a:ext cx="679450" cy="679450"/>
          </a:xfrm>
          <a:prstGeom prst="ellipse">
            <a:avLst/>
          </a:prstGeom>
          <a:solidFill>
            <a:srgbClr val="FFFF66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 anchor="ctr"/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E</a:t>
            </a:r>
          </a:p>
        </p:txBody>
      </p:sp>
      <p:cxnSp>
        <p:nvCxnSpPr>
          <p:cNvPr id="683016" name="AutoShape 8"/>
          <p:cNvCxnSpPr>
            <a:cxnSpLocks noChangeShapeType="1"/>
            <a:stCxn id="683011" idx="7"/>
            <a:endCxn id="683012" idx="2"/>
          </p:cNvCxnSpPr>
          <p:nvPr/>
        </p:nvCxnSpPr>
        <p:spPr bwMode="auto">
          <a:xfrm flipV="1">
            <a:off x="5986463" y="2058989"/>
            <a:ext cx="1173162" cy="769937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stealth" w="med" len="med"/>
          </a:ln>
          <a:effectLst/>
        </p:spPr>
      </p:cxnSp>
      <p:cxnSp>
        <p:nvCxnSpPr>
          <p:cNvPr id="683017" name="AutoShape 9"/>
          <p:cNvCxnSpPr>
            <a:cxnSpLocks noChangeShapeType="1"/>
            <a:stCxn id="683011" idx="5"/>
            <a:endCxn id="683014" idx="2"/>
          </p:cNvCxnSpPr>
          <p:nvPr/>
        </p:nvCxnSpPr>
        <p:spPr bwMode="auto">
          <a:xfrm>
            <a:off x="5986463" y="3308350"/>
            <a:ext cx="1173162" cy="769938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stealth" w="med" len="med"/>
          </a:ln>
          <a:effectLst/>
        </p:spPr>
      </p:cxnSp>
      <p:cxnSp>
        <p:nvCxnSpPr>
          <p:cNvPr id="683018" name="AutoShape 10"/>
          <p:cNvCxnSpPr>
            <a:cxnSpLocks noChangeShapeType="1"/>
            <a:stCxn id="683012" idx="6"/>
            <a:endCxn id="683013" idx="2"/>
          </p:cNvCxnSpPr>
          <p:nvPr/>
        </p:nvCxnSpPr>
        <p:spPr bwMode="auto">
          <a:xfrm>
            <a:off x="7839075" y="2058988"/>
            <a:ext cx="1073150" cy="0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stealth" w="med" len="med"/>
          </a:ln>
          <a:effectLst/>
        </p:spPr>
      </p:cxnSp>
      <p:sp>
        <p:nvSpPr>
          <p:cNvPr id="683019" name="Arc 11"/>
          <p:cNvSpPr>
            <a:spLocks/>
          </p:cNvSpPr>
          <p:nvPr/>
        </p:nvSpPr>
        <p:spPr bwMode="auto">
          <a:xfrm>
            <a:off x="7770813" y="2450456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 type="stealth" w="med" len="med"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3020" name="Arc 12"/>
          <p:cNvSpPr>
            <a:spLocks/>
          </p:cNvSpPr>
          <p:nvPr/>
        </p:nvSpPr>
        <p:spPr bwMode="auto">
          <a:xfrm flipV="1">
            <a:off x="7769225" y="3241031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3021" name="Arc 13"/>
          <p:cNvSpPr>
            <a:spLocks/>
          </p:cNvSpPr>
          <p:nvPr/>
        </p:nvSpPr>
        <p:spPr bwMode="auto">
          <a:xfrm flipH="1">
            <a:off x="7083425" y="2453631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3022" name="Arc 14"/>
          <p:cNvSpPr>
            <a:spLocks/>
          </p:cNvSpPr>
          <p:nvPr/>
        </p:nvSpPr>
        <p:spPr bwMode="auto">
          <a:xfrm flipH="1" flipV="1">
            <a:off x="7083425" y="3241031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 type="stealth" w="med" len="med"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3023" name="Arc 15"/>
          <p:cNvSpPr>
            <a:spLocks/>
          </p:cNvSpPr>
          <p:nvPr/>
        </p:nvSpPr>
        <p:spPr bwMode="auto">
          <a:xfrm>
            <a:off x="9523413" y="2450456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 type="stealth" w="med" len="med"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3024" name="Arc 16"/>
          <p:cNvSpPr>
            <a:spLocks/>
          </p:cNvSpPr>
          <p:nvPr/>
        </p:nvSpPr>
        <p:spPr bwMode="auto">
          <a:xfrm flipV="1">
            <a:off x="9521825" y="3236268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3025" name="Arc 17"/>
          <p:cNvSpPr>
            <a:spLocks/>
          </p:cNvSpPr>
          <p:nvPr/>
        </p:nvSpPr>
        <p:spPr bwMode="auto">
          <a:xfrm flipH="1">
            <a:off x="8836025" y="2453631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3026" name="Arc 18"/>
          <p:cNvSpPr>
            <a:spLocks/>
          </p:cNvSpPr>
          <p:nvPr/>
        </p:nvSpPr>
        <p:spPr bwMode="auto">
          <a:xfrm flipH="1" flipV="1">
            <a:off x="8836025" y="3236268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 type="stealth" w="med" len="med"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cxnSp>
        <p:nvCxnSpPr>
          <p:cNvPr id="683027" name="AutoShape 19"/>
          <p:cNvCxnSpPr>
            <a:cxnSpLocks noChangeShapeType="1"/>
            <a:stCxn id="683014" idx="6"/>
            <a:endCxn id="683015" idx="2"/>
          </p:cNvCxnSpPr>
          <p:nvPr/>
        </p:nvCxnSpPr>
        <p:spPr bwMode="auto">
          <a:xfrm>
            <a:off x="7839075" y="4078288"/>
            <a:ext cx="1073150" cy="0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stealth" w="med" len="med"/>
          </a:ln>
          <a:effectLst/>
        </p:spPr>
      </p:cxnSp>
      <p:sp>
        <p:nvSpPr>
          <p:cNvPr id="683028" name="Line 20"/>
          <p:cNvSpPr>
            <a:spLocks noChangeShapeType="1"/>
          </p:cNvSpPr>
          <p:nvPr/>
        </p:nvSpPr>
        <p:spPr bwMode="auto">
          <a:xfrm flipV="1">
            <a:off x="7845425" y="2163763"/>
            <a:ext cx="1066800" cy="1828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stealth" w="med" len="med"/>
          </a:ln>
          <a:effectLst/>
        </p:spPr>
        <p:txBody>
          <a:bodyPr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3029" name="Text Box 21"/>
          <p:cNvSpPr txBox="1">
            <a:spLocks noChangeArrowheads="1"/>
          </p:cNvSpPr>
          <p:nvPr/>
        </p:nvSpPr>
        <p:spPr bwMode="auto">
          <a:xfrm>
            <a:off x="6016625" y="2049463"/>
            <a:ext cx="5397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10</a:t>
            </a:r>
          </a:p>
        </p:txBody>
      </p:sp>
      <p:sp>
        <p:nvSpPr>
          <p:cNvPr id="683030" name="Text Box 22"/>
          <p:cNvSpPr txBox="1">
            <a:spLocks noChangeArrowheads="1"/>
          </p:cNvSpPr>
          <p:nvPr/>
        </p:nvSpPr>
        <p:spPr bwMode="auto">
          <a:xfrm>
            <a:off x="6169025" y="353536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3</a:t>
            </a:r>
          </a:p>
        </p:txBody>
      </p:sp>
      <p:sp>
        <p:nvSpPr>
          <p:cNvPr id="683031" name="Text Box 23"/>
          <p:cNvSpPr txBox="1">
            <a:spLocks noChangeArrowheads="1"/>
          </p:cNvSpPr>
          <p:nvPr/>
        </p:nvSpPr>
        <p:spPr bwMode="auto">
          <a:xfrm>
            <a:off x="7083425" y="281781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1</a:t>
            </a:r>
          </a:p>
        </p:txBody>
      </p:sp>
      <p:sp>
        <p:nvSpPr>
          <p:cNvPr id="683032" name="Text Box 24"/>
          <p:cNvSpPr txBox="1">
            <a:spLocks noChangeArrowheads="1"/>
          </p:cNvSpPr>
          <p:nvPr/>
        </p:nvSpPr>
        <p:spPr bwMode="auto">
          <a:xfrm>
            <a:off x="7540625" y="281781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4</a:t>
            </a:r>
          </a:p>
        </p:txBody>
      </p:sp>
      <p:sp>
        <p:nvSpPr>
          <p:cNvPr id="683033" name="Text Box 25"/>
          <p:cNvSpPr txBox="1">
            <a:spLocks noChangeArrowheads="1"/>
          </p:cNvSpPr>
          <p:nvPr/>
        </p:nvSpPr>
        <p:spPr bwMode="auto">
          <a:xfrm>
            <a:off x="8855075" y="281781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7</a:t>
            </a:r>
          </a:p>
        </p:txBody>
      </p:sp>
      <p:sp>
        <p:nvSpPr>
          <p:cNvPr id="683034" name="Text Box 26"/>
          <p:cNvSpPr txBox="1">
            <a:spLocks noChangeArrowheads="1"/>
          </p:cNvSpPr>
          <p:nvPr/>
        </p:nvSpPr>
        <p:spPr bwMode="auto">
          <a:xfrm>
            <a:off x="9331325" y="281781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9</a:t>
            </a:r>
          </a:p>
        </p:txBody>
      </p:sp>
      <p:sp>
        <p:nvSpPr>
          <p:cNvPr id="683035" name="Text Box 27"/>
          <p:cNvSpPr txBox="1">
            <a:spLocks noChangeArrowheads="1"/>
          </p:cNvSpPr>
          <p:nvPr/>
        </p:nvSpPr>
        <p:spPr bwMode="auto">
          <a:xfrm>
            <a:off x="8093075" y="262096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8</a:t>
            </a:r>
          </a:p>
        </p:txBody>
      </p:sp>
      <p:sp>
        <p:nvSpPr>
          <p:cNvPr id="683036" name="Text Box 28"/>
          <p:cNvSpPr txBox="1">
            <a:spLocks noChangeArrowheads="1"/>
          </p:cNvSpPr>
          <p:nvPr/>
        </p:nvSpPr>
        <p:spPr bwMode="auto">
          <a:xfrm>
            <a:off x="8226425" y="155416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2</a:t>
            </a:r>
          </a:p>
        </p:txBody>
      </p:sp>
      <p:sp>
        <p:nvSpPr>
          <p:cNvPr id="683037" name="Text Box 29"/>
          <p:cNvSpPr txBox="1">
            <a:spLocks noChangeArrowheads="1"/>
          </p:cNvSpPr>
          <p:nvPr/>
        </p:nvSpPr>
        <p:spPr bwMode="auto">
          <a:xfrm>
            <a:off x="8226425" y="4006851"/>
            <a:ext cx="361950" cy="519113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2</a:t>
            </a:r>
          </a:p>
        </p:txBody>
      </p:sp>
      <p:sp>
        <p:nvSpPr>
          <p:cNvPr id="683038" name="Text Box 30"/>
          <p:cNvSpPr txBox="1">
            <a:spLocks noChangeArrowheads="1"/>
          </p:cNvSpPr>
          <p:nvPr/>
        </p:nvSpPr>
        <p:spPr bwMode="auto">
          <a:xfrm>
            <a:off x="2838450" y="3810000"/>
            <a:ext cx="431800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 i="1">
                <a:solidFill>
                  <a:srgbClr val="CCCCFF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A</a:t>
            </a:r>
          </a:p>
        </p:txBody>
      </p:sp>
      <p:sp>
        <p:nvSpPr>
          <p:cNvPr id="683039" name="Text Box 31"/>
          <p:cNvSpPr txBox="1">
            <a:spLocks noChangeArrowheads="1"/>
          </p:cNvSpPr>
          <p:nvPr/>
        </p:nvSpPr>
        <p:spPr bwMode="auto">
          <a:xfrm>
            <a:off x="3454400" y="3810000"/>
            <a:ext cx="431800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B</a:t>
            </a:r>
          </a:p>
        </p:txBody>
      </p:sp>
      <p:sp>
        <p:nvSpPr>
          <p:cNvPr id="683040" name="Text Box 32"/>
          <p:cNvSpPr txBox="1">
            <a:spLocks noChangeArrowheads="1"/>
          </p:cNvSpPr>
          <p:nvPr/>
        </p:nvSpPr>
        <p:spPr bwMode="auto">
          <a:xfrm>
            <a:off x="4046538" y="3810000"/>
            <a:ext cx="455612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 i="1">
                <a:solidFill>
                  <a:srgbClr val="CCCCFF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C</a:t>
            </a:r>
          </a:p>
        </p:txBody>
      </p:sp>
      <p:sp>
        <p:nvSpPr>
          <p:cNvPr id="683041" name="Text Box 33"/>
          <p:cNvSpPr txBox="1">
            <a:spLocks noChangeArrowheads="1"/>
          </p:cNvSpPr>
          <p:nvPr/>
        </p:nvSpPr>
        <p:spPr bwMode="auto">
          <a:xfrm>
            <a:off x="4645025" y="3810000"/>
            <a:ext cx="477838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D</a:t>
            </a:r>
          </a:p>
        </p:txBody>
      </p:sp>
      <p:sp>
        <p:nvSpPr>
          <p:cNvPr id="683042" name="Text Box 34"/>
          <p:cNvSpPr txBox="1">
            <a:spLocks noChangeArrowheads="1"/>
          </p:cNvSpPr>
          <p:nvPr/>
        </p:nvSpPr>
        <p:spPr bwMode="auto">
          <a:xfrm>
            <a:off x="5283200" y="3810000"/>
            <a:ext cx="431800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E</a:t>
            </a:r>
          </a:p>
        </p:txBody>
      </p:sp>
      <p:sp>
        <p:nvSpPr>
          <p:cNvPr id="683043" name="Text Box 35"/>
          <p:cNvSpPr txBox="1">
            <a:spLocks noChangeArrowheads="1"/>
          </p:cNvSpPr>
          <p:nvPr/>
        </p:nvSpPr>
        <p:spPr bwMode="auto">
          <a:xfrm>
            <a:off x="2139951" y="3810000"/>
            <a:ext cx="612775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Q:</a:t>
            </a:r>
          </a:p>
        </p:txBody>
      </p:sp>
      <p:sp>
        <p:nvSpPr>
          <p:cNvPr id="683044" name="Text Box 36"/>
          <p:cNvSpPr txBox="1">
            <a:spLocks noChangeArrowheads="1"/>
          </p:cNvSpPr>
          <p:nvPr/>
        </p:nvSpPr>
        <p:spPr bwMode="auto">
          <a:xfrm>
            <a:off x="2886075" y="4419600"/>
            <a:ext cx="336550" cy="457200"/>
          </a:xfrm>
          <a:prstGeom prst="rect">
            <a:avLst/>
          </a:prstGeom>
          <a:solidFill>
            <a:srgbClr val="FFCCCC"/>
          </a:solidFill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0</a:t>
            </a:r>
          </a:p>
        </p:txBody>
      </p:sp>
      <p:sp>
        <p:nvSpPr>
          <p:cNvPr id="683045" name="Text Box 37"/>
          <p:cNvSpPr txBox="1">
            <a:spLocks noChangeArrowheads="1"/>
          </p:cNvSpPr>
          <p:nvPr/>
        </p:nvSpPr>
        <p:spPr bwMode="auto">
          <a:xfrm>
            <a:off x="3470275" y="4413250"/>
            <a:ext cx="401638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  <a:endParaRPr lang="en-US" sz="2400">
              <a:solidFill>
                <a:srgbClr val="008A87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83046" name="Text Box 38"/>
          <p:cNvSpPr txBox="1">
            <a:spLocks noChangeArrowheads="1"/>
          </p:cNvSpPr>
          <p:nvPr/>
        </p:nvSpPr>
        <p:spPr bwMode="auto">
          <a:xfrm>
            <a:off x="4075114" y="4413250"/>
            <a:ext cx="401637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  <a:endParaRPr lang="en-US" sz="2400">
              <a:solidFill>
                <a:srgbClr val="008A87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83047" name="Text Box 39"/>
          <p:cNvSpPr txBox="1">
            <a:spLocks noChangeArrowheads="1"/>
          </p:cNvSpPr>
          <p:nvPr/>
        </p:nvSpPr>
        <p:spPr bwMode="auto">
          <a:xfrm>
            <a:off x="4683125" y="4413250"/>
            <a:ext cx="401638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  <a:endParaRPr lang="en-US" sz="2400">
              <a:solidFill>
                <a:srgbClr val="008A87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83048" name="Text Box 40"/>
          <p:cNvSpPr txBox="1">
            <a:spLocks noChangeArrowheads="1"/>
          </p:cNvSpPr>
          <p:nvPr/>
        </p:nvSpPr>
        <p:spPr bwMode="auto">
          <a:xfrm>
            <a:off x="5299075" y="4413250"/>
            <a:ext cx="401638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  <a:endParaRPr lang="en-US" sz="2400">
              <a:solidFill>
                <a:srgbClr val="008A87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83049" name="Line 41"/>
          <p:cNvSpPr>
            <a:spLocks noChangeShapeType="1"/>
          </p:cNvSpPr>
          <p:nvPr/>
        </p:nvSpPr>
        <p:spPr bwMode="auto">
          <a:xfrm>
            <a:off x="2816225" y="4419600"/>
            <a:ext cx="2895600" cy="0"/>
          </a:xfrm>
          <a:prstGeom prst="line">
            <a:avLst/>
          </a:prstGeom>
          <a:noFill/>
          <a:ln w="38100" cmpd="dbl">
            <a:solidFill>
              <a:schemeClr val="accent2"/>
            </a:solidFill>
            <a:round/>
            <a:headEnd/>
            <a:tailEnd/>
          </a:ln>
          <a:effectLst/>
        </p:spPr>
        <p:txBody>
          <a:bodyPr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3050" name="Text Box 42"/>
          <p:cNvSpPr txBox="1">
            <a:spLocks noChangeArrowheads="1"/>
          </p:cNvSpPr>
          <p:nvPr/>
        </p:nvSpPr>
        <p:spPr bwMode="auto">
          <a:xfrm>
            <a:off x="6324601" y="5334000"/>
            <a:ext cx="1939925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S: </a:t>
            </a:r>
            <a:r>
              <a:rPr lang="en-US" sz="32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{ </a:t>
            </a:r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A, C</a:t>
            </a:r>
            <a:r>
              <a:rPr lang="en-US" sz="32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 }</a:t>
            </a:r>
          </a:p>
        </p:txBody>
      </p:sp>
      <p:sp>
        <p:nvSpPr>
          <p:cNvPr id="683051" name="Text Box 43"/>
          <p:cNvSpPr txBox="1">
            <a:spLocks noChangeArrowheads="1"/>
          </p:cNvSpPr>
          <p:nvPr/>
        </p:nvSpPr>
        <p:spPr bwMode="auto">
          <a:xfrm>
            <a:off x="4953000" y="2792414"/>
            <a:ext cx="387350" cy="57943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1" hangingPunct="1"/>
            <a:r>
              <a:rPr lang="en-US" sz="3200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0</a:t>
            </a:r>
          </a:p>
        </p:txBody>
      </p:sp>
      <p:sp>
        <p:nvSpPr>
          <p:cNvPr id="683052" name="Text Box 44"/>
          <p:cNvSpPr txBox="1">
            <a:spLocks noChangeArrowheads="1"/>
          </p:cNvSpPr>
          <p:nvPr/>
        </p:nvSpPr>
        <p:spPr bwMode="auto">
          <a:xfrm>
            <a:off x="7204075" y="1198564"/>
            <a:ext cx="590550" cy="57943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10</a:t>
            </a:r>
          </a:p>
        </p:txBody>
      </p:sp>
      <p:sp>
        <p:nvSpPr>
          <p:cNvPr id="683053" name="Text Box 45"/>
          <p:cNvSpPr txBox="1">
            <a:spLocks noChangeArrowheads="1"/>
          </p:cNvSpPr>
          <p:nvPr/>
        </p:nvSpPr>
        <p:spPr bwMode="auto">
          <a:xfrm>
            <a:off x="7305675" y="4457700"/>
            <a:ext cx="387350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3</a:t>
            </a:r>
          </a:p>
        </p:txBody>
      </p:sp>
      <p:sp>
        <p:nvSpPr>
          <p:cNvPr id="683054" name="Text Box 46"/>
          <p:cNvSpPr txBox="1">
            <a:spLocks noChangeArrowheads="1"/>
          </p:cNvSpPr>
          <p:nvPr/>
        </p:nvSpPr>
        <p:spPr bwMode="auto">
          <a:xfrm>
            <a:off x="9013826" y="4449764"/>
            <a:ext cx="474663" cy="57943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>
                <a:solidFill>
                  <a:srgbClr val="CC0000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  <a:endParaRPr lang="en-US" sz="3200">
              <a:solidFill>
                <a:srgbClr val="CC0000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83055" name="Text Box 47"/>
          <p:cNvSpPr txBox="1">
            <a:spLocks noChangeArrowheads="1"/>
          </p:cNvSpPr>
          <p:nvPr/>
        </p:nvSpPr>
        <p:spPr bwMode="auto">
          <a:xfrm>
            <a:off x="9013826" y="1190625"/>
            <a:ext cx="474663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>
                <a:solidFill>
                  <a:srgbClr val="CC0000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  <a:endParaRPr lang="en-US" sz="3200">
              <a:solidFill>
                <a:srgbClr val="CC0000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83056" name="Text Box 48"/>
          <p:cNvSpPr txBox="1">
            <a:spLocks noChangeArrowheads="1"/>
          </p:cNvSpPr>
          <p:nvPr/>
        </p:nvSpPr>
        <p:spPr bwMode="auto">
          <a:xfrm>
            <a:off x="3425825" y="4783138"/>
            <a:ext cx="488950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10</a:t>
            </a:r>
          </a:p>
        </p:txBody>
      </p:sp>
      <p:sp>
        <p:nvSpPr>
          <p:cNvPr id="683057" name="Text Box 49"/>
          <p:cNvSpPr txBox="1">
            <a:spLocks noChangeArrowheads="1"/>
          </p:cNvSpPr>
          <p:nvPr/>
        </p:nvSpPr>
        <p:spPr bwMode="auto">
          <a:xfrm>
            <a:off x="4106863" y="4776788"/>
            <a:ext cx="336550" cy="457200"/>
          </a:xfrm>
          <a:prstGeom prst="rect">
            <a:avLst/>
          </a:prstGeom>
          <a:solidFill>
            <a:srgbClr val="FFCCCC"/>
          </a:solidFill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3</a:t>
            </a:r>
            <a:endParaRPr lang="en-US" sz="2400">
              <a:solidFill>
                <a:srgbClr val="008A87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83058" name="Text Box 50"/>
          <p:cNvSpPr txBox="1">
            <a:spLocks noChangeArrowheads="1"/>
          </p:cNvSpPr>
          <p:nvPr/>
        </p:nvSpPr>
        <p:spPr bwMode="auto">
          <a:xfrm>
            <a:off x="1905000" y="1447801"/>
            <a:ext cx="4876800" cy="535531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sz="3200" b="1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“C”</a:t>
            </a:r>
            <a:r>
              <a:rPr lang="en-US" sz="3200" b="1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 </a:t>
            </a:r>
            <a:r>
              <a:rPr lang="en-US" sz="3200" b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  <a:sym typeface="Symbol" pitchFamily="18" charset="2"/>
              </a:rPr>
              <a:t></a:t>
            </a:r>
            <a:r>
              <a:rPr lang="en-US" sz="3200" b="1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  <a:sym typeface="Symbol" pitchFamily="18" charset="2"/>
              </a:rPr>
              <a:t> </a:t>
            </a:r>
            <a:r>
              <a:rPr lang="en-US" sz="3200" b="1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E</a:t>
            </a:r>
            <a:r>
              <a:rPr lang="en-US" sz="2400" b="1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XTRACT</a:t>
            </a:r>
            <a:r>
              <a:rPr lang="en-US" sz="3200" b="1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-M</a:t>
            </a:r>
            <a:r>
              <a:rPr lang="en-US" sz="2400" b="1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IN</a:t>
            </a:r>
            <a:r>
              <a:rPr lang="en-US" sz="3200" b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(</a:t>
            </a:r>
            <a:r>
              <a:rPr lang="en-US" sz="3200" b="1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Q</a:t>
            </a:r>
            <a:r>
              <a:rPr lang="en-US" sz="3200" b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)</a:t>
            </a:r>
            <a:r>
              <a:rPr lang="en-US" sz="3200" b="1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:</a:t>
            </a:r>
          </a:p>
        </p:txBody>
      </p:sp>
      <p:sp>
        <p:nvSpPr>
          <p:cNvPr id="683059" name="Text Box 51"/>
          <p:cNvSpPr txBox="1">
            <a:spLocks noChangeArrowheads="1"/>
          </p:cNvSpPr>
          <p:nvPr/>
        </p:nvSpPr>
        <p:spPr bwMode="auto">
          <a:xfrm>
            <a:off x="4683125" y="4776788"/>
            <a:ext cx="401638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</a:p>
        </p:txBody>
      </p:sp>
      <p:sp>
        <p:nvSpPr>
          <p:cNvPr id="683060" name="Text Box 52"/>
          <p:cNvSpPr txBox="1">
            <a:spLocks noChangeArrowheads="1"/>
          </p:cNvSpPr>
          <p:nvPr/>
        </p:nvSpPr>
        <p:spPr bwMode="auto">
          <a:xfrm>
            <a:off x="5299075" y="4776788"/>
            <a:ext cx="401638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</a:p>
        </p:txBody>
      </p:sp>
      <p:pic>
        <p:nvPicPr>
          <p:cNvPr id="2" name="Picture 1" descr="master_bluesidebar.eps">
            <a:extLst>
              <a:ext uri="{FF2B5EF4-FFF2-40B4-BE49-F238E27FC236}">
                <a16:creationId xmlns:a16="http://schemas.microsoft.com/office/drawing/2014/main" id="{9CBB23BE-649D-1F8B-9264-3C25DD83D9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cxnSp>
        <p:nvCxnSpPr>
          <p:cNvPr id="3" name="直線接點 7">
            <a:extLst>
              <a:ext uri="{FF2B5EF4-FFF2-40B4-BE49-F238E27FC236}">
                <a16:creationId xmlns:a16="http://schemas.microsoft.com/office/drawing/2014/main" id="{293BE344-BF21-0DF0-5736-D4F588E108A6}"/>
              </a:ext>
            </a:extLst>
          </p:cNvPr>
          <p:cNvCxnSpPr>
            <a:cxnSpLocks/>
          </p:cNvCxnSpPr>
          <p:nvPr/>
        </p:nvCxnSpPr>
        <p:spPr>
          <a:xfrm>
            <a:off x="838200" y="1237457"/>
            <a:ext cx="10515600" cy="0"/>
          </a:xfrm>
          <a:prstGeom prst="line">
            <a:avLst/>
          </a:prstGeom>
          <a:ln w="38100">
            <a:solidFill>
              <a:schemeClr val="accent5">
                <a:alpha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0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Dijkstra Algorithm Walkthrough – 6</a:t>
            </a:r>
            <a:endParaRPr lang="en-US" dirty="0"/>
          </a:p>
        </p:txBody>
      </p:sp>
      <p:sp>
        <p:nvSpPr>
          <p:cNvPr id="684035" name="Oval 3"/>
          <p:cNvSpPr>
            <a:spLocks noChangeArrowheads="1"/>
          </p:cNvSpPr>
          <p:nvPr/>
        </p:nvSpPr>
        <p:spPr bwMode="auto">
          <a:xfrm>
            <a:off x="5407025" y="2728913"/>
            <a:ext cx="679450" cy="679450"/>
          </a:xfrm>
          <a:prstGeom prst="ellipse">
            <a:avLst/>
          </a:prstGeom>
          <a:solidFill>
            <a:srgbClr val="FFCCCC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 anchor="ctr"/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A</a:t>
            </a:r>
          </a:p>
        </p:txBody>
      </p:sp>
      <p:sp>
        <p:nvSpPr>
          <p:cNvPr id="684036" name="Oval 4"/>
          <p:cNvSpPr>
            <a:spLocks noChangeArrowheads="1"/>
          </p:cNvSpPr>
          <p:nvPr/>
        </p:nvSpPr>
        <p:spPr bwMode="auto">
          <a:xfrm>
            <a:off x="7159625" y="1719263"/>
            <a:ext cx="679450" cy="679450"/>
          </a:xfrm>
          <a:prstGeom prst="ellipse">
            <a:avLst/>
          </a:prstGeom>
          <a:solidFill>
            <a:srgbClr val="FFFF66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 anchor="ctr"/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B</a:t>
            </a:r>
          </a:p>
        </p:txBody>
      </p:sp>
      <p:sp>
        <p:nvSpPr>
          <p:cNvPr id="684037" name="Oval 5"/>
          <p:cNvSpPr>
            <a:spLocks noChangeArrowheads="1"/>
          </p:cNvSpPr>
          <p:nvPr/>
        </p:nvSpPr>
        <p:spPr bwMode="auto">
          <a:xfrm>
            <a:off x="8912225" y="1719263"/>
            <a:ext cx="679450" cy="679450"/>
          </a:xfrm>
          <a:prstGeom prst="ellipse">
            <a:avLst/>
          </a:prstGeom>
          <a:solidFill>
            <a:srgbClr val="FFFF66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 anchor="ctr"/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D</a:t>
            </a:r>
          </a:p>
        </p:txBody>
      </p:sp>
      <p:sp>
        <p:nvSpPr>
          <p:cNvPr id="684038" name="Oval 6"/>
          <p:cNvSpPr>
            <a:spLocks noChangeArrowheads="1"/>
          </p:cNvSpPr>
          <p:nvPr/>
        </p:nvSpPr>
        <p:spPr bwMode="auto">
          <a:xfrm>
            <a:off x="7159625" y="3738563"/>
            <a:ext cx="679450" cy="679450"/>
          </a:xfrm>
          <a:prstGeom prst="ellipse">
            <a:avLst/>
          </a:prstGeom>
          <a:solidFill>
            <a:srgbClr val="FFCCCC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 anchor="ctr"/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C</a:t>
            </a:r>
          </a:p>
        </p:txBody>
      </p:sp>
      <p:sp>
        <p:nvSpPr>
          <p:cNvPr id="684039" name="Oval 7"/>
          <p:cNvSpPr>
            <a:spLocks noChangeArrowheads="1"/>
          </p:cNvSpPr>
          <p:nvPr/>
        </p:nvSpPr>
        <p:spPr bwMode="auto">
          <a:xfrm>
            <a:off x="8912225" y="3738563"/>
            <a:ext cx="679450" cy="679450"/>
          </a:xfrm>
          <a:prstGeom prst="ellipse">
            <a:avLst/>
          </a:prstGeom>
          <a:solidFill>
            <a:srgbClr val="FFFF66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 anchor="ctr"/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E</a:t>
            </a:r>
          </a:p>
        </p:txBody>
      </p:sp>
      <p:cxnSp>
        <p:nvCxnSpPr>
          <p:cNvPr id="684040" name="AutoShape 8"/>
          <p:cNvCxnSpPr>
            <a:cxnSpLocks noChangeShapeType="1"/>
            <a:stCxn id="684035" idx="7"/>
            <a:endCxn id="684036" idx="2"/>
          </p:cNvCxnSpPr>
          <p:nvPr/>
        </p:nvCxnSpPr>
        <p:spPr bwMode="auto">
          <a:xfrm flipV="1">
            <a:off x="5986463" y="2058989"/>
            <a:ext cx="1173162" cy="769937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stealth" w="med" len="med"/>
          </a:ln>
          <a:effectLst/>
        </p:spPr>
      </p:cxnSp>
      <p:cxnSp>
        <p:nvCxnSpPr>
          <p:cNvPr id="684041" name="AutoShape 9"/>
          <p:cNvCxnSpPr>
            <a:cxnSpLocks noChangeShapeType="1"/>
            <a:stCxn id="684035" idx="5"/>
            <a:endCxn id="684038" idx="2"/>
          </p:cNvCxnSpPr>
          <p:nvPr/>
        </p:nvCxnSpPr>
        <p:spPr bwMode="auto">
          <a:xfrm>
            <a:off x="5986463" y="3308350"/>
            <a:ext cx="1173162" cy="769938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stealth" w="med" len="med"/>
          </a:ln>
          <a:effectLst/>
        </p:spPr>
      </p:cxnSp>
      <p:cxnSp>
        <p:nvCxnSpPr>
          <p:cNvPr id="684042" name="AutoShape 10"/>
          <p:cNvCxnSpPr>
            <a:cxnSpLocks noChangeShapeType="1"/>
            <a:stCxn id="684036" idx="6"/>
            <a:endCxn id="684037" idx="2"/>
          </p:cNvCxnSpPr>
          <p:nvPr/>
        </p:nvCxnSpPr>
        <p:spPr bwMode="auto">
          <a:xfrm>
            <a:off x="7839075" y="2058988"/>
            <a:ext cx="1073150" cy="0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stealth" w="med" len="med"/>
          </a:ln>
          <a:effectLst/>
        </p:spPr>
      </p:cxnSp>
      <p:sp>
        <p:nvSpPr>
          <p:cNvPr id="684043" name="Arc 11"/>
          <p:cNvSpPr>
            <a:spLocks/>
          </p:cNvSpPr>
          <p:nvPr/>
        </p:nvSpPr>
        <p:spPr bwMode="auto">
          <a:xfrm>
            <a:off x="7770813" y="2450456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57150">
            <a:solidFill>
              <a:schemeClr val="accent2"/>
            </a:solidFill>
            <a:round/>
            <a:headEnd type="stealth" w="med" len="med"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4044" name="Arc 12"/>
          <p:cNvSpPr>
            <a:spLocks/>
          </p:cNvSpPr>
          <p:nvPr/>
        </p:nvSpPr>
        <p:spPr bwMode="auto">
          <a:xfrm flipV="1">
            <a:off x="7769225" y="3241031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57150">
            <a:solidFill>
              <a:schemeClr val="accent2"/>
            </a:solidFill>
            <a:round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4045" name="Arc 13"/>
          <p:cNvSpPr>
            <a:spLocks/>
          </p:cNvSpPr>
          <p:nvPr/>
        </p:nvSpPr>
        <p:spPr bwMode="auto">
          <a:xfrm flipH="1">
            <a:off x="7083425" y="2453631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4046" name="Arc 14"/>
          <p:cNvSpPr>
            <a:spLocks/>
          </p:cNvSpPr>
          <p:nvPr/>
        </p:nvSpPr>
        <p:spPr bwMode="auto">
          <a:xfrm flipH="1" flipV="1">
            <a:off x="7083425" y="3241031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 type="stealth" w="med" len="med"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4047" name="Arc 15"/>
          <p:cNvSpPr>
            <a:spLocks/>
          </p:cNvSpPr>
          <p:nvPr/>
        </p:nvSpPr>
        <p:spPr bwMode="auto">
          <a:xfrm>
            <a:off x="9523413" y="2450456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 type="stealth" w="med" len="med"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4048" name="Arc 16"/>
          <p:cNvSpPr>
            <a:spLocks/>
          </p:cNvSpPr>
          <p:nvPr/>
        </p:nvSpPr>
        <p:spPr bwMode="auto">
          <a:xfrm flipV="1">
            <a:off x="9521825" y="3236268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4049" name="Arc 17"/>
          <p:cNvSpPr>
            <a:spLocks/>
          </p:cNvSpPr>
          <p:nvPr/>
        </p:nvSpPr>
        <p:spPr bwMode="auto">
          <a:xfrm flipH="1">
            <a:off x="8836025" y="2453631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4050" name="Arc 18"/>
          <p:cNvSpPr>
            <a:spLocks/>
          </p:cNvSpPr>
          <p:nvPr/>
        </p:nvSpPr>
        <p:spPr bwMode="auto">
          <a:xfrm flipH="1" flipV="1">
            <a:off x="8836025" y="3236268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 type="stealth" w="med" len="med"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cxnSp>
        <p:nvCxnSpPr>
          <p:cNvPr id="684051" name="AutoShape 19"/>
          <p:cNvCxnSpPr>
            <a:cxnSpLocks noChangeShapeType="1"/>
            <a:stCxn id="684038" idx="6"/>
            <a:endCxn id="684039" idx="2"/>
          </p:cNvCxnSpPr>
          <p:nvPr/>
        </p:nvCxnSpPr>
        <p:spPr bwMode="auto">
          <a:xfrm>
            <a:off x="7839075" y="4078288"/>
            <a:ext cx="1073150" cy="0"/>
          </a:xfrm>
          <a:prstGeom prst="straightConnector1">
            <a:avLst/>
          </a:prstGeom>
          <a:noFill/>
          <a:ln w="57150">
            <a:solidFill>
              <a:schemeClr val="accent2"/>
            </a:solidFill>
            <a:round/>
            <a:headEnd/>
            <a:tailEnd type="stealth" w="med" len="med"/>
          </a:ln>
          <a:effectLst/>
        </p:spPr>
      </p:cxnSp>
      <p:sp>
        <p:nvSpPr>
          <p:cNvPr id="684052" name="Line 20"/>
          <p:cNvSpPr>
            <a:spLocks noChangeShapeType="1"/>
          </p:cNvSpPr>
          <p:nvPr/>
        </p:nvSpPr>
        <p:spPr bwMode="auto">
          <a:xfrm flipV="1">
            <a:off x="7845425" y="2163763"/>
            <a:ext cx="1066800" cy="1828800"/>
          </a:xfrm>
          <a:prstGeom prst="line">
            <a:avLst/>
          </a:prstGeom>
          <a:noFill/>
          <a:ln w="57150">
            <a:solidFill>
              <a:schemeClr val="accent2"/>
            </a:solidFill>
            <a:round/>
            <a:headEnd/>
            <a:tailEnd type="stealth" w="med" len="med"/>
          </a:ln>
          <a:effectLst/>
        </p:spPr>
        <p:txBody>
          <a:bodyPr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4053" name="Text Box 21"/>
          <p:cNvSpPr txBox="1">
            <a:spLocks noChangeArrowheads="1"/>
          </p:cNvSpPr>
          <p:nvPr/>
        </p:nvSpPr>
        <p:spPr bwMode="auto">
          <a:xfrm>
            <a:off x="6016625" y="2049463"/>
            <a:ext cx="5397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10</a:t>
            </a:r>
          </a:p>
        </p:txBody>
      </p:sp>
      <p:sp>
        <p:nvSpPr>
          <p:cNvPr id="684054" name="Text Box 22"/>
          <p:cNvSpPr txBox="1">
            <a:spLocks noChangeArrowheads="1"/>
          </p:cNvSpPr>
          <p:nvPr/>
        </p:nvSpPr>
        <p:spPr bwMode="auto">
          <a:xfrm>
            <a:off x="6169025" y="353536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3</a:t>
            </a:r>
          </a:p>
        </p:txBody>
      </p:sp>
      <p:sp>
        <p:nvSpPr>
          <p:cNvPr id="684055" name="Text Box 23"/>
          <p:cNvSpPr txBox="1">
            <a:spLocks noChangeArrowheads="1"/>
          </p:cNvSpPr>
          <p:nvPr/>
        </p:nvSpPr>
        <p:spPr bwMode="auto">
          <a:xfrm>
            <a:off x="7083425" y="281781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1</a:t>
            </a:r>
          </a:p>
        </p:txBody>
      </p:sp>
      <p:sp>
        <p:nvSpPr>
          <p:cNvPr id="684056" name="Text Box 24"/>
          <p:cNvSpPr txBox="1">
            <a:spLocks noChangeArrowheads="1"/>
          </p:cNvSpPr>
          <p:nvPr/>
        </p:nvSpPr>
        <p:spPr bwMode="auto">
          <a:xfrm>
            <a:off x="7540625" y="281781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4</a:t>
            </a:r>
          </a:p>
        </p:txBody>
      </p:sp>
      <p:sp>
        <p:nvSpPr>
          <p:cNvPr id="684057" name="Text Box 25"/>
          <p:cNvSpPr txBox="1">
            <a:spLocks noChangeArrowheads="1"/>
          </p:cNvSpPr>
          <p:nvPr/>
        </p:nvSpPr>
        <p:spPr bwMode="auto">
          <a:xfrm>
            <a:off x="8855075" y="281781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7</a:t>
            </a:r>
          </a:p>
        </p:txBody>
      </p:sp>
      <p:sp>
        <p:nvSpPr>
          <p:cNvPr id="684058" name="Text Box 26"/>
          <p:cNvSpPr txBox="1">
            <a:spLocks noChangeArrowheads="1"/>
          </p:cNvSpPr>
          <p:nvPr/>
        </p:nvSpPr>
        <p:spPr bwMode="auto">
          <a:xfrm>
            <a:off x="9331325" y="281781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9</a:t>
            </a:r>
          </a:p>
        </p:txBody>
      </p:sp>
      <p:sp>
        <p:nvSpPr>
          <p:cNvPr id="684059" name="Text Box 27"/>
          <p:cNvSpPr txBox="1">
            <a:spLocks noChangeArrowheads="1"/>
          </p:cNvSpPr>
          <p:nvPr/>
        </p:nvSpPr>
        <p:spPr bwMode="auto">
          <a:xfrm>
            <a:off x="8093075" y="262096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8</a:t>
            </a:r>
          </a:p>
        </p:txBody>
      </p:sp>
      <p:sp>
        <p:nvSpPr>
          <p:cNvPr id="684060" name="Text Box 28"/>
          <p:cNvSpPr txBox="1">
            <a:spLocks noChangeArrowheads="1"/>
          </p:cNvSpPr>
          <p:nvPr/>
        </p:nvSpPr>
        <p:spPr bwMode="auto">
          <a:xfrm>
            <a:off x="8226425" y="155416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2</a:t>
            </a:r>
          </a:p>
        </p:txBody>
      </p:sp>
      <p:sp>
        <p:nvSpPr>
          <p:cNvPr id="684061" name="Text Box 29"/>
          <p:cNvSpPr txBox="1">
            <a:spLocks noChangeArrowheads="1"/>
          </p:cNvSpPr>
          <p:nvPr/>
        </p:nvSpPr>
        <p:spPr bwMode="auto">
          <a:xfrm>
            <a:off x="8226425" y="4006851"/>
            <a:ext cx="361950" cy="519113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2</a:t>
            </a:r>
          </a:p>
        </p:txBody>
      </p:sp>
      <p:sp>
        <p:nvSpPr>
          <p:cNvPr id="684062" name="Text Box 30"/>
          <p:cNvSpPr txBox="1">
            <a:spLocks noChangeArrowheads="1"/>
          </p:cNvSpPr>
          <p:nvPr/>
        </p:nvSpPr>
        <p:spPr bwMode="auto">
          <a:xfrm>
            <a:off x="2838450" y="3810000"/>
            <a:ext cx="431800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 i="1">
                <a:solidFill>
                  <a:srgbClr val="CCCCFF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A</a:t>
            </a:r>
          </a:p>
        </p:txBody>
      </p:sp>
      <p:sp>
        <p:nvSpPr>
          <p:cNvPr id="684063" name="Text Box 31"/>
          <p:cNvSpPr txBox="1">
            <a:spLocks noChangeArrowheads="1"/>
          </p:cNvSpPr>
          <p:nvPr/>
        </p:nvSpPr>
        <p:spPr bwMode="auto">
          <a:xfrm>
            <a:off x="3454400" y="3810000"/>
            <a:ext cx="431800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B</a:t>
            </a:r>
          </a:p>
        </p:txBody>
      </p:sp>
      <p:sp>
        <p:nvSpPr>
          <p:cNvPr id="684064" name="Text Box 32"/>
          <p:cNvSpPr txBox="1">
            <a:spLocks noChangeArrowheads="1"/>
          </p:cNvSpPr>
          <p:nvPr/>
        </p:nvSpPr>
        <p:spPr bwMode="auto">
          <a:xfrm>
            <a:off x="4046538" y="3810000"/>
            <a:ext cx="455612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 i="1">
                <a:solidFill>
                  <a:srgbClr val="CCCCFF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C</a:t>
            </a:r>
          </a:p>
        </p:txBody>
      </p:sp>
      <p:sp>
        <p:nvSpPr>
          <p:cNvPr id="684065" name="Text Box 33"/>
          <p:cNvSpPr txBox="1">
            <a:spLocks noChangeArrowheads="1"/>
          </p:cNvSpPr>
          <p:nvPr/>
        </p:nvSpPr>
        <p:spPr bwMode="auto">
          <a:xfrm>
            <a:off x="4645025" y="3810000"/>
            <a:ext cx="477838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D</a:t>
            </a:r>
          </a:p>
        </p:txBody>
      </p:sp>
      <p:sp>
        <p:nvSpPr>
          <p:cNvPr id="684066" name="Text Box 34"/>
          <p:cNvSpPr txBox="1">
            <a:spLocks noChangeArrowheads="1"/>
          </p:cNvSpPr>
          <p:nvPr/>
        </p:nvSpPr>
        <p:spPr bwMode="auto">
          <a:xfrm>
            <a:off x="5283200" y="3810000"/>
            <a:ext cx="431800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E</a:t>
            </a:r>
          </a:p>
        </p:txBody>
      </p:sp>
      <p:sp>
        <p:nvSpPr>
          <p:cNvPr id="684067" name="Text Box 35"/>
          <p:cNvSpPr txBox="1">
            <a:spLocks noChangeArrowheads="1"/>
          </p:cNvSpPr>
          <p:nvPr/>
        </p:nvSpPr>
        <p:spPr bwMode="auto">
          <a:xfrm>
            <a:off x="2139951" y="3810000"/>
            <a:ext cx="612775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Q:</a:t>
            </a:r>
          </a:p>
        </p:txBody>
      </p:sp>
      <p:sp>
        <p:nvSpPr>
          <p:cNvPr id="684068" name="Text Box 36"/>
          <p:cNvSpPr txBox="1">
            <a:spLocks noChangeArrowheads="1"/>
          </p:cNvSpPr>
          <p:nvPr/>
        </p:nvSpPr>
        <p:spPr bwMode="auto">
          <a:xfrm>
            <a:off x="2886075" y="4419600"/>
            <a:ext cx="336550" cy="457200"/>
          </a:xfrm>
          <a:prstGeom prst="rect">
            <a:avLst/>
          </a:prstGeom>
          <a:solidFill>
            <a:srgbClr val="FFCCCC"/>
          </a:solidFill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0</a:t>
            </a:r>
          </a:p>
        </p:txBody>
      </p:sp>
      <p:sp>
        <p:nvSpPr>
          <p:cNvPr id="684069" name="Text Box 37"/>
          <p:cNvSpPr txBox="1">
            <a:spLocks noChangeArrowheads="1"/>
          </p:cNvSpPr>
          <p:nvPr/>
        </p:nvSpPr>
        <p:spPr bwMode="auto">
          <a:xfrm>
            <a:off x="3470275" y="4413250"/>
            <a:ext cx="401638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  <a:endParaRPr lang="en-US" sz="2400">
              <a:solidFill>
                <a:srgbClr val="008A87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84070" name="Text Box 38"/>
          <p:cNvSpPr txBox="1">
            <a:spLocks noChangeArrowheads="1"/>
          </p:cNvSpPr>
          <p:nvPr/>
        </p:nvSpPr>
        <p:spPr bwMode="auto">
          <a:xfrm>
            <a:off x="4075114" y="4413250"/>
            <a:ext cx="401637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  <a:endParaRPr lang="en-US" sz="2400">
              <a:solidFill>
                <a:srgbClr val="008A87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84071" name="Text Box 39"/>
          <p:cNvSpPr txBox="1">
            <a:spLocks noChangeArrowheads="1"/>
          </p:cNvSpPr>
          <p:nvPr/>
        </p:nvSpPr>
        <p:spPr bwMode="auto">
          <a:xfrm>
            <a:off x="4683125" y="4413250"/>
            <a:ext cx="401638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  <a:endParaRPr lang="en-US" sz="2400">
              <a:solidFill>
                <a:srgbClr val="008A87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84072" name="Text Box 40"/>
          <p:cNvSpPr txBox="1">
            <a:spLocks noChangeArrowheads="1"/>
          </p:cNvSpPr>
          <p:nvPr/>
        </p:nvSpPr>
        <p:spPr bwMode="auto">
          <a:xfrm>
            <a:off x="5299075" y="4413250"/>
            <a:ext cx="401638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  <a:endParaRPr lang="en-US" sz="2400">
              <a:solidFill>
                <a:srgbClr val="008A87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84073" name="Line 41"/>
          <p:cNvSpPr>
            <a:spLocks noChangeShapeType="1"/>
          </p:cNvSpPr>
          <p:nvPr/>
        </p:nvSpPr>
        <p:spPr bwMode="auto">
          <a:xfrm>
            <a:off x="2816225" y="4419600"/>
            <a:ext cx="2895600" cy="0"/>
          </a:xfrm>
          <a:prstGeom prst="line">
            <a:avLst/>
          </a:prstGeom>
          <a:noFill/>
          <a:ln w="38100" cmpd="dbl">
            <a:solidFill>
              <a:schemeClr val="accent2"/>
            </a:solidFill>
            <a:round/>
            <a:headEnd/>
            <a:tailEnd/>
          </a:ln>
          <a:effectLst/>
        </p:spPr>
        <p:txBody>
          <a:bodyPr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4074" name="Text Box 42"/>
          <p:cNvSpPr txBox="1">
            <a:spLocks noChangeArrowheads="1"/>
          </p:cNvSpPr>
          <p:nvPr/>
        </p:nvSpPr>
        <p:spPr bwMode="auto">
          <a:xfrm>
            <a:off x="6324601" y="5334000"/>
            <a:ext cx="1939925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S: </a:t>
            </a:r>
            <a:r>
              <a:rPr lang="en-US" sz="32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{ </a:t>
            </a:r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A, C</a:t>
            </a:r>
            <a:r>
              <a:rPr lang="en-US" sz="32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 }</a:t>
            </a:r>
          </a:p>
        </p:txBody>
      </p:sp>
      <p:sp>
        <p:nvSpPr>
          <p:cNvPr id="684075" name="Text Box 43"/>
          <p:cNvSpPr txBox="1">
            <a:spLocks noChangeArrowheads="1"/>
          </p:cNvSpPr>
          <p:nvPr/>
        </p:nvSpPr>
        <p:spPr bwMode="auto">
          <a:xfrm>
            <a:off x="4953000" y="2792414"/>
            <a:ext cx="387350" cy="57943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1" hangingPunct="1"/>
            <a:r>
              <a:rPr lang="en-US" sz="3200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0</a:t>
            </a:r>
          </a:p>
        </p:txBody>
      </p:sp>
      <p:sp>
        <p:nvSpPr>
          <p:cNvPr id="684076" name="Text Box 44"/>
          <p:cNvSpPr txBox="1">
            <a:spLocks noChangeArrowheads="1"/>
          </p:cNvSpPr>
          <p:nvPr/>
        </p:nvSpPr>
        <p:spPr bwMode="auto">
          <a:xfrm>
            <a:off x="7305675" y="1198564"/>
            <a:ext cx="387350" cy="57943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7</a:t>
            </a:r>
          </a:p>
        </p:txBody>
      </p:sp>
      <p:sp>
        <p:nvSpPr>
          <p:cNvPr id="684077" name="Text Box 45"/>
          <p:cNvSpPr txBox="1">
            <a:spLocks noChangeArrowheads="1"/>
          </p:cNvSpPr>
          <p:nvPr/>
        </p:nvSpPr>
        <p:spPr bwMode="auto">
          <a:xfrm>
            <a:off x="7305675" y="4457700"/>
            <a:ext cx="387350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3</a:t>
            </a:r>
          </a:p>
        </p:txBody>
      </p:sp>
      <p:sp>
        <p:nvSpPr>
          <p:cNvPr id="684078" name="Text Box 46"/>
          <p:cNvSpPr txBox="1">
            <a:spLocks noChangeArrowheads="1"/>
          </p:cNvSpPr>
          <p:nvPr/>
        </p:nvSpPr>
        <p:spPr bwMode="auto">
          <a:xfrm>
            <a:off x="9056688" y="4457700"/>
            <a:ext cx="387350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5</a:t>
            </a:r>
          </a:p>
        </p:txBody>
      </p:sp>
      <p:sp>
        <p:nvSpPr>
          <p:cNvPr id="684079" name="Text Box 47"/>
          <p:cNvSpPr txBox="1">
            <a:spLocks noChangeArrowheads="1"/>
          </p:cNvSpPr>
          <p:nvPr/>
        </p:nvSpPr>
        <p:spPr bwMode="auto">
          <a:xfrm>
            <a:off x="8955088" y="1198564"/>
            <a:ext cx="590550" cy="57943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11</a:t>
            </a:r>
          </a:p>
        </p:txBody>
      </p:sp>
      <p:sp>
        <p:nvSpPr>
          <p:cNvPr id="684080" name="Text Box 48"/>
          <p:cNvSpPr txBox="1">
            <a:spLocks noChangeArrowheads="1"/>
          </p:cNvSpPr>
          <p:nvPr/>
        </p:nvSpPr>
        <p:spPr bwMode="auto">
          <a:xfrm>
            <a:off x="3425825" y="4783138"/>
            <a:ext cx="488950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10</a:t>
            </a:r>
          </a:p>
        </p:txBody>
      </p:sp>
      <p:sp>
        <p:nvSpPr>
          <p:cNvPr id="684081" name="Text Box 49"/>
          <p:cNvSpPr txBox="1">
            <a:spLocks noChangeArrowheads="1"/>
          </p:cNvSpPr>
          <p:nvPr/>
        </p:nvSpPr>
        <p:spPr bwMode="auto">
          <a:xfrm>
            <a:off x="4106863" y="4776788"/>
            <a:ext cx="336550" cy="457200"/>
          </a:xfrm>
          <a:prstGeom prst="rect">
            <a:avLst/>
          </a:prstGeom>
          <a:solidFill>
            <a:srgbClr val="FFCCCC"/>
          </a:solidFill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3</a:t>
            </a:r>
            <a:endParaRPr lang="en-US" sz="2400">
              <a:solidFill>
                <a:srgbClr val="008A87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84082" name="Text Box 50"/>
          <p:cNvSpPr txBox="1">
            <a:spLocks noChangeArrowheads="1"/>
          </p:cNvSpPr>
          <p:nvPr/>
        </p:nvSpPr>
        <p:spPr bwMode="auto">
          <a:xfrm>
            <a:off x="3502025" y="5146675"/>
            <a:ext cx="336550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7</a:t>
            </a:r>
          </a:p>
        </p:txBody>
      </p:sp>
      <p:sp>
        <p:nvSpPr>
          <p:cNvPr id="684083" name="Text Box 51"/>
          <p:cNvSpPr txBox="1">
            <a:spLocks noChangeArrowheads="1"/>
          </p:cNvSpPr>
          <p:nvPr/>
        </p:nvSpPr>
        <p:spPr bwMode="auto">
          <a:xfrm>
            <a:off x="4638675" y="5146675"/>
            <a:ext cx="488950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11</a:t>
            </a:r>
          </a:p>
        </p:txBody>
      </p:sp>
      <p:sp>
        <p:nvSpPr>
          <p:cNvPr id="684084" name="Text Box 52"/>
          <p:cNvSpPr txBox="1">
            <a:spLocks noChangeArrowheads="1"/>
          </p:cNvSpPr>
          <p:nvPr/>
        </p:nvSpPr>
        <p:spPr bwMode="auto">
          <a:xfrm>
            <a:off x="5330825" y="5146675"/>
            <a:ext cx="336550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5</a:t>
            </a:r>
          </a:p>
        </p:txBody>
      </p:sp>
      <p:sp>
        <p:nvSpPr>
          <p:cNvPr id="684085" name="Text Box 53"/>
          <p:cNvSpPr txBox="1">
            <a:spLocks noChangeArrowheads="1"/>
          </p:cNvSpPr>
          <p:nvPr/>
        </p:nvSpPr>
        <p:spPr bwMode="auto">
          <a:xfrm>
            <a:off x="1905000" y="1447801"/>
            <a:ext cx="4876800" cy="535531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sz="3200" b="1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Relax all edges leaving </a:t>
            </a:r>
            <a:r>
              <a:rPr lang="en-US" sz="3200" b="1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C</a:t>
            </a:r>
            <a:r>
              <a:rPr lang="en-US" sz="3200" b="1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:</a:t>
            </a:r>
          </a:p>
        </p:txBody>
      </p:sp>
      <p:sp>
        <p:nvSpPr>
          <p:cNvPr id="684086" name="Text Box 54"/>
          <p:cNvSpPr txBox="1">
            <a:spLocks noChangeArrowheads="1"/>
          </p:cNvSpPr>
          <p:nvPr/>
        </p:nvSpPr>
        <p:spPr bwMode="auto">
          <a:xfrm>
            <a:off x="4683125" y="4776788"/>
            <a:ext cx="401638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</a:p>
        </p:txBody>
      </p:sp>
      <p:sp>
        <p:nvSpPr>
          <p:cNvPr id="684087" name="Text Box 55"/>
          <p:cNvSpPr txBox="1">
            <a:spLocks noChangeArrowheads="1"/>
          </p:cNvSpPr>
          <p:nvPr/>
        </p:nvSpPr>
        <p:spPr bwMode="auto">
          <a:xfrm>
            <a:off x="5299075" y="4776788"/>
            <a:ext cx="401638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</a:p>
        </p:txBody>
      </p:sp>
      <p:pic>
        <p:nvPicPr>
          <p:cNvPr id="2" name="Picture 1" descr="master_bluesidebar.eps">
            <a:extLst>
              <a:ext uri="{FF2B5EF4-FFF2-40B4-BE49-F238E27FC236}">
                <a16:creationId xmlns:a16="http://schemas.microsoft.com/office/drawing/2014/main" id="{67AD3996-7AB5-C69B-565E-593D695C05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cxnSp>
        <p:nvCxnSpPr>
          <p:cNvPr id="3" name="直線接點 7">
            <a:extLst>
              <a:ext uri="{FF2B5EF4-FFF2-40B4-BE49-F238E27FC236}">
                <a16:creationId xmlns:a16="http://schemas.microsoft.com/office/drawing/2014/main" id="{796776F4-FA00-EDB0-CEFF-2F7B569A0004}"/>
              </a:ext>
            </a:extLst>
          </p:cNvPr>
          <p:cNvCxnSpPr>
            <a:cxnSpLocks/>
          </p:cNvCxnSpPr>
          <p:nvPr/>
        </p:nvCxnSpPr>
        <p:spPr>
          <a:xfrm>
            <a:off x="838200" y="1237457"/>
            <a:ext cx="10515600" cy="0"/>
          </a:xfrm>
          <a:prstGeom prst="line">
            <a:avLst/>
          </a:prstGeom>
          <a:ln w="38100">
            <a:solidFill>
              <a:schemeClr val="accent5">
                <a:alpha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0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Dijkstra Algorithm Walkthrough – 7</a:t>
            </a:r>
            <a:endParaRPr lang="en-US" dirty="0"/>
          </a:p>
        </p:txBody>
      </p:sp>
      <p:sp>
        <p:nvSpPr>
          <p:cNvPr id="685059" name="Oval 3"/>
          <p:cNvSpPr>
            <a:spLocks noChangeArrowheads="1"/>
          </p:cNvSpPr>
          <p:nvPr/>
        </p:nvSpPr>
        <p:spPr bwMode="auto">
          <a:xfrm>
            <a:off x="5407025" y="2728913"/>
            <a:ext cx="679450" cy="679450"/>
          </a:xfrm>
          <a:prstGeom prst="ellipse">
            <a:avLst/>
          </a:prstGeom>
          <a:solidFill>
            <a:srgbClr val="FFCCCC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 anchor="ctr"/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A</a:t>
            </a:r>
          </a:p>
        </p:txBody>
      </p:sp>
      <p:sp>
        <p:nvSpPr>
          <p:cNvPr id="685060" name="Oval 4"/>
          <p:cNvSpPr>
            <a:spLocks noChangeArrowheads="1"/>
          </p:cNvSpPr>
          <p:nvPr/>
        </p:nvSpPr>
        <p:spPr bwMode="auto">
          <a:xfrm>
            <a:off x="7159625" y="1719263"/>
            <a:ext cx="679450" cy="679450"/>
          </a:xfrm>
          <a:prstGeom prst="ellipse">
            <a:avLst/>
          </a:prstGeom>
          <a:solidFill>
            <a:srgbClr val="FFFF66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 anchor="ctr"/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B</a:t>
            </a:r>
          </a:p>
        </p:txBody>
      </p:sp>
      <p:sp>
        <p:nvSpPr>
          <p:cNvPr id="685061" name="Oval 5"/>
          <p:cNvSpPr>
            <a:spLocks noChangeArrowheads="1"/>
          </p:cNvSpPr>
          <p:nvPr/>
        </p:nvSpPr>
        <p:spPr bwMode="auto">
          <a:xfrm>
            <a:off x="8912225" y="1719263"/>
            <a:ext cx="679450" cy="679450"/>
          </a:xfrm>
          <a:prstGeom prst="ellipse">
            <a:avLst/>
          </a:prstGeom>
          <a:solidFill>
            <a:srgbClr val="FFFF66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 anchor="ctr"/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D</a:t>
            </a:r>
          </a:p>
        </p:txBody>
      </p:sp>
      <p:sp>
        <p:nvSpPr>
          <p:cNvPr id="685062" name="Oval 6"/>
          <p:cNvSpPr>
            <a:spLocks noChangeArrowheads="1"/>
          </p:cNvSpPr>
          <p:nvPr/>
        </p:nvSpPr>
        <p:spPr bwMode="auto">
          <a:xfrm>
            <a:off x="7159625" y="3738563"/>
            <a:ext cx="679450" cy="679450"/>
          </a:xfrm>
          <a:prstGeom prst="ellipse">
            <a:avLst/>
          </a:prstGeom>
          <a:solidFill>
            <a:srgbClr val="FFCCCC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 anchor="ctr"/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C</a:t>
            </a:r>
          </a:p>
        </p:txBody>
      </p:sp>
      <p:sp>
        <p:nvSpPr>
          <p:cNvPr id="685063" name="Oval 7"/>
          <p:cNvSpPr>
            <a:spLocks noChangeArrowheads="1"/>
          </p:cNvSpPr>
          <p:nvPr/>
        </p:nvSpPr>
        <p:spPr bwMode="auto">
          <a:xfrm>
            <a:off x="8912225" y="3738563"/>
            <a:ext cx="679450" cy="679450"/>
          </a:xfrm>
          <a:prstGeom prst="ellipse">
            <a:avLst/>
          </a:prstGeom>
          <a:solidFill>
            <a:srgbClr val="FFCCCC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 anchor="ctr"/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E</a:t>
            </a:r>
          </a:p>
        </p:txBody>
      </p:sp>
      <p:cxnSp>
        <p:nvCxnSpPr>
          <p:cNvPr id="685064" name="AutoShape 8"/>
          <p:cNvCxnSpPr>
            <a:cxnSpLocks noChangeShapeType="1"/>
            <a:stCxn id="685059" idx="7"/>
            <a:endCxn id="685060" idx="2"/>
          </p:cNvCxnSpPr>
          <p:nvPr/>
        </p:nvCxnSpPr>
        <p:spPr bwMode="auto">
          <a:xfrm flipV="1">
            <a:off x="5986463" y="2058989"/>
            <a:ext cx="1173162" cy="769937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stealth" w="med" len="med"/>
          </a:ln>
          <a:effectLst/>
        </p:spPr>
      </p:cxnSp>
      <p:cxnSp>
        <p:nvCxnSpPr>
          <p:cNvPr id="685065" name="AutoShape 9"/>
          <p:cNvCxnSpPr>
            <a:cxnSpLocks noChangeShapeType="1"/>
            <a:stCxn id="685059" idx="5"/>
            <a:endCxn id="685062" idx="2"/>
          </p:cNvCxnSpPr>
          <p:nvPr/>
        </p:nvCxnSpPr>
        <p:spPr bwMode="auto">
          <a:xfrm>
            <a:off x="5986463" y="3308350"/>
            <a:ext cx="1173162" cy="769938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stealth" w="med" len="med"/>
          </a:ln>
          <a:effectLst/>
        </p:spPr>
      </p:cxnSp>
      <p:cxnSp>
        <p:nvCxnSpPr>
          <p:cNvPr id="685066" name="AutoShape 10"/>
          <p:cNvCxnSpPr>
            <a:cxnSpLocks noChangeShapeType="1"/>
            <a:stCxn id="685060" idx="6"/>
            <a:endCxn id="685061" idx="2"/>
          </p:cNvCxnSpPr>
          <p:nvPr/>
        </p:nvCxnSpPr>
        <p:spPr bwMode="auto">
          <a:xfrm>
            <a:off x="7839075" y="2058988"/>
            <a:ext cx="1073150" cy="0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stealth" w="med" len="med"/>
          </a:ln>
          <a:effectLst/>
        </p:spPr>
      </p:cxnSp>
      <p:sp>
        <p:nvSpPr>
          <p:cNvPr id="685067" name="Arc 11"/>
          <p:cNvSpPr>
            <a:spLocks/>
          </p:cNvSpPr>
          <p:nvPr/>
        </p:nvSpPr>
        <p:spPr bwMode="auto">
          <a:xfrm>
            <a:off x="7770813" y="2450456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 type="stealth" w="med" len="med"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5068" name="Arc 12"/>
          <p:cNvSpPr>
            <a:spLocks/>
          </p:cNvSpPr>
          <p:nvPr/>
        </p:nvSpPr>
        <p:spPr bwMode="auto">
          <a:xfrm flipV="1">
            <a:off x="7769225" y="3241031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5069" name="Arc 13"/>
          <p:cNvSpPr>
            <a:spLocks/>
          </p:cNvSpPr>
          <p:nvPr/>
        </p:nvSpPr>
        <p:spPr bwMode="auto">
          <a:xfrm flipH="1">
            <a:off x="7083425" y="2453631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5070" name="Arc 14"/>
          <p:cNvSpPr>
            <a:spLocks/>
          </p:cNvSpPr>
          <p:nvPr/>
        </p:nvSpPr>
        <p:spPr bwMode="auto">
          <a:xfrm flipH="1" flipV="1">
            <a:off x="7083425" y="3241031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 type="stealth" w="med" len="med"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5071" name="Arc 15"/>
          <p:cNvSpPr>
            <a:spLocks/>
          </p:cNvSpPr>
          <p:nvPr/>
        </p:nvSpPr>
        <p:spPr bwMode="auto">
          <a:xfrm>
            <a:off x="9523413" y="2450456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 type="stealth" w="med" len="med"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5072" name="Arc 16"/>
          <p:cNvSpPr>
            <a:spLocks/>
          </p:cNvSpPr>
          <p:nvPr/>
        </p:nvSpPr>
        <p:spPr bwMode="auto">
          <a:xfrm flipV="1">
            <a:off x="9521825" y="3236268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5073" name="Arc 17"/>
          <p:cNvSpPr>
            <a:spLocks/>
          </p:cNvSpPr>
          <p:nvPr/>
        </p:nvSpPr>
        <p:spPr bwMode="auto">
          <a:xfrm flipH="1">
            <a:off x="8836025" y="2453631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5074" name="Arc 18"/>
          <p:cNvSpPr>
            <a:spLocks/>
          </p:cNvSpPr>
          <p:nvPr/>
        </p:nvSpPr>
        <p:spPr bwMode="auto">
          <a:xfrm flipH="1" flipV="1">
            <a:off x="8836025" y="3236268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 type="stealth" w="med" len="med"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cxnSp>
        <p:nvCxnSpPr>
          <p:cNvPr id="685075" name="AutoShape 19"/>
          <p:cNvCxnSpPr>
            <a:cxnSpLocks noChangeShapeType="1"/>
            <a:stCxn id="685062" idx="6"/>
            <a:endCxn id="685063" idx="2"/>
          </p:cNvCxnSpPr>
          <p:nvPr/>
        </p:nvCxnSpPr>
        <p:spPr bwMode="auto">
          <a:xfrm>
            <a:off x="7839075" y="4078288"/>
            <a:ext cx="1073150" cy="0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stealth" w="med" len="med"/>
          </a:ln>
          <a:effectLst/>
        </p:spPr>
      </p:cxnSp>
      <p:sp>
        <p:nvSpPr>
          <p:cNvPr id="685076" name="Line 20"/>
          <p:cNvSpPr>
            <a:spLocks noChangeShapeType="1"/>
          </p:cNvSpPr>
          <p:nvPr/>
        </p:nvSpPr>
        <p:spPr bwMode="auto">
          <a:xfrm flipV="1">
            <a:off x="7845425" y="2163763"/>
            <a:ext cx="1066800" cy="1828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stealth" w="med" len="med"/>
          </a:ln>
          <a:effectLst/>
        </p:spPr>
        <p:txBody>
          <a:bodyPr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5077" name="Text Box 21"/>
          <p:cNvSpPr txBox="1">
            <a:spLocks noChangeArrowheads="1"/>
          </p:cNvSpPr>
          <p:nvPr/>
        </p:nvSpPr>
        <p:spPr bwMode="auto">
          <a:xfrm>
            <a:off x="6016625" y="2049463"/>
            <a:ext cx="5397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10</a:t>
            </a:r>
          </a:p>
        </p:txBody>
      </p:sp>
      <p:sp>
        <p:nvSpPr>
          <p:cNvPr id="685078" name="Text Box 22"/>
          <p:cNvSpPr txBox="1">
            <a:spLocks noChangeArrowheads="1"/>
          </p:cNvSpPr>
          <p:nvPr/>
        </p:nvSpPr>
        <p:spPr bwMode="auto">
          <a:xfrm>
            <a:off x="6169025" y="353536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3</a:t>
            </a:r>
          </a:p>
        </p:txBody>
      </p:sp>
      <p:sp>
        <p:nvSpPr>
          <p:cNvPr id="685079" name="Text Box 23"/>
          <p:cNvSpPr txBox="1">
            <a:spLocks noChangeArrowheads="1"/>
          </p:cNvSpPr>
          <p:nvPr/>
        </p:nvSpPr>
        <p:spPr bwMode="auto">
          <a:xfrm>
            <a:off x="7083425" y="281781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1</a:t>
            </a:r>
          </a:p>
        </p:txBody>
      </p:sp>
      <p:sp>
        <p:nvSpPr>
          <p:cNvPr id="685080" name="Text Box 24"/>
          <p:cNvSpPr txBox="1">
            <a:spLocks noChangeArrowheads="1"/>
          </p:cNvSpPr>
          <p:nvPr/>
        </p:nvSpPr>
        <p:spPr bwMode="auto">
          <a:xfrm>
            <a:off x="7540625" y="281781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4</a:t>
            </a:r>
          </a:p>
        </p:txBody>
      </p:sp>
      <p:sp>
        <p:nvSpPr>
          <p:cNvPr id="685081" name="Text Box 25"/>
          <p:cNvSpPr txBox="1">
            <a:spLocks noChangeArrowheads="1"/>
          </p:cNvSpPr>
          <p:nvPr/>
        </p:nvSpPr>
        <p:spPr bwMode="auto">
          <a:xfrm>
            <a:off x="8855075" y="281781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7</a:t>
            </a:r>
          </a:p>
        </p:txBody>
      </p:sp>
      <p:sp>
        <p:nvSpPr>
          <p:cNvPr id="685082" name="Text Box 26"/>
          <p:cNvSpPr txBox="1">
            <a:spLocks noChangeArrowheads="1"/>
          </p:cNvSpPr>
          <p:nvPr/>
        </p:nvSpPr>
        <p:spPr bwMode="auto">
          <a:xfrm>
            <a:off x="9331325" y="281781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9</a:t>
            </a:r>
          </a:p>
        </p:txBody>
      </p:sp>
      <p:sp>
        <p:nvSpPr>
          <p:cNvPr id="685083" name="Text Box 27"/>
          <p:cNvSpPr txBox="1">
            <a:spLocks noChangeArrowheads="1"/>
          </p:cNvSpPr>
          <p:nvPr/>
        </p:nvSpPr>
        <p:spPr bwMode="auto">
          <a:xfrm>
            <a:off x="8093075" y="262096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8</a:t>
            </a:r>
          </a:p>
        </p:txBody>
      </p:sp>
      <p:sp>
        <p:nvSpPr>
          <p:cNvPr id="685084" name="Text Box 28"/>
          <p:cNvSpPr txBox="1">
            <a:spLocks noChangeArrowheads="1"/>
          </p:cNvSpPr>
          <p:nvPr/>
        </p:nvSpPr>
        <p:spPr bwMode="auto">
          <a:xfrm>
            <a:off x="8226425" y="155416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2</a:t>
            </a:r>
          </a:p>
        </p:txBody>
      </p:sp>
      <p:sp>
        <p:nvSpPr>
          <p:cNvPr id="685085" name="Text Box 29"/>
          <p:cNvSpPr txBox="1">
            <a:spLocks noChangeArrowheads="1"/>
          </p:cNvSpPr>
          <p:nvPr/>
        </p:nvSpPr>
        <p:spPr bwMode="auto">
          <a:xfrm>
            <a:off x="8226425" y="4006851"/>
            <a:ext cx="361950" cy="519113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2</a:t>
            </a:r>
          </a:p>
        </p:txBody>
      </p:sp>
      <p:sp>
        <p:nvSpPr>
          <p:cNvPr id="685086" name="Text Box 30"/>
          <p:cNvSpPr txBox="1">
            <a:spLocks noChangeArrowheads="1"/>
          </p:cNvSpPr>
          <p:nvPr/>
        </p:nvSpPr>
        <p:spPr bwMode="auto">
          <a:xfrm>
            <a:off x="2838450" y="3810000"/>
            <a:ext cx="431800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 i="1">
                <a:solidFill>
                  <a:srgbClr val="CCCCFF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A</a:t>
            </a:r>
          </a:p>
        </p:txBody>
      </p:sp>
      <p:sp>
        <p:nvSpPr>
          <p:cNvPr id="685087" name="Text Box 31"/>
          <p:cNvSpPr txBox="1">
            <a:spLocks noChangeArrowheads="1"/>
          </p:cNvSpPr>
          <p:nvPr/>
        </p:nvSpPr>
        <p:spPr bwMode="auto">
          <a:xfrm>
            <a:off x="3454400" y="3810000"/>
            <a:ext cx="431800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B</a:t>
            </a:r>
          </a:p>
        </p:txBody>
      </p:sp>
      <p:sp>
        <p:nvSpPr>
          <p:cNvPr id="685088" name="Text Box 32"/>
          <p:cNvSpPr txBox="1">
            <a:spLocks noChangeArrowheads="1"/>
          </p:cNvSpPr>
          <p:nvPr/>
        </p:nvSpPr>
        <p:spPr bwMode="auto">
          <a:xfrm>
            <a:off x="4046538" y="3810000"/>
            <a:ext cx="455612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 i="1">
                <a:solidFill>
                  <a:srgbClr val="CCCCFF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C</a:t>
            </a:r>
          </a:p>
        </p:txBody>
      </p:sp>
      <p:sp>
        <p:nvSpPr>
          <p:cNvPr id="685089" name="Text Box 33"/>
          <p:cNvSpPr txBox="1">
            <a:spLocks noChangeArrowheads="1"/>
          </p:cNvSpPr>
          <p:nvPr/>
        </p:nvSpPr>
        <p:spPr bwMode="auto">
          <a:xfrm>
            <a:off x="4645025" y="3810000"/>
            <a:ext cx="477838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D</a:t>
            </a:r>
          </a:p>
        </p:txBody>
      </p:sp>
      <p:sp>
        <p:nvSpPr>
          <p:cNvPr id="685090" name="Text Box 34"/>
          <p:cNvSpPr txBox="1">
            <a:spLocks noChangeArrowheads="1"/>
          </p:cNvSpPr>
          <p:nvPr/>
        </p:nvSpPr>
        <p:spPr bwMode="auto">
          <a:xfrm>
            <a:off x="5283200" y="3810000"/>
            <a:ext cx="431800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 i="1">
                <a:solidFill>
                  <a:srgbClr val="CCCCFF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E</a:t>
            </a:r>
          </a:p>
        </p:txBody>
      </p:sp>
      <p:sp>
        <p:nvSpPr>
          <p:cNvPr id="685091" name="Text Box 35"/>
          <p:cNvSpPr txBox="1">
            <a:spLocks noChangeArrowheads="1"/>
          </p:cNvSpPr>
          <p:nvPr/>
        </p:nvSpPr>
        <p:spPr bwMode="auto">
          <a:xfrm>
            <a:off x="2139951" y="3810000"/>
            <a:ext cx="612775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Q:</a:t>
            </a:r>
          </a:p>
        </p:txBody>
      </p:sp>
      <p:sp>
        <p:nvSpPr>
          <p:cNvPr id="685092" name="Text Box 36"/>
          <p:cNvSpPr txBox="1">
            <a:spLocks noChangeArrowheads="1"/>
          </p:cNvSpPr>
          <p:nvPr/>
        </p:nvSpPr>
        <p:spPr bwMode="auto">
          <a:xfrm>
            <a:off x="2886075" y="4419600"/>
            <a:ext cx="336550" cy="457200"/>
          </a:xfrm>
          <a:prstGeom prst="rect">
            <a:avLst/>
          </a:prstGeom>
          <a:solidFill>
            <a:srgbClr val="FFCCCC"/>
          </a:solidFill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0</a:t>
            </a:r>
          </a:p>
        </p:txBody>
      </p:sp>
      <p:sp>
        <p:nvSpPr>
          <p:cNvPr id="685093" name="Text Box 37"/>
          <p:cNvSpPr txBox="1">
            <a:spLocks noChangeArrowheads="1"/>
          </p:cNvSpPr>
          <p:nvPr/>
        </p:nvSpPr>
        <p:spPr bwMode="auto">
          <a:xfrm>
            <a:off x="3470275" y="4413250"/>
            <a:ext cx="401638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  <a:endParaRPr lang="en-US" sz="2400">
              <a:solidFill>
                <a:srgbClr val="008A87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85094" name="Text Box 38"/>
          <p:cNvSpPr txBox="1">
            <a:spLocks noChangeArrowheads="1"/>
          </p:cNvSpPr>
          <p:nvPr/>
        </p:nvSpPr>
        <p:spPr bwMode="auto">
          <a:xfrm>
            <a:off x="4075114" y="4413250"/>
            <a:ext cx="401637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  <a:endParaRPr lang="en-US" sz="2400">
              <a:solidFill>
                <a:srgbClr val="008A87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85095" name="Text Box 39"/>
          <p:cNvSpPr txBox="1">
            <a:spLocks noChangeArrowheads="1"/>
          </p:cNvSpPr>
          <p:nvPr/>
        </p:nvSpPr>
        <p:spPr bwMode="auto">
          <a:xfrm>
            <a:off x="4683125" y="4413250"/>
            <a:ext cx="401638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  <a:endParaRPr lang="en-US" sz="2400">
              <a:solidFill>
                <a:srgbClr val="008A87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85096" name="Text Box 40"/>
          <p:cNvSpPr txBox="1">
            <a:spLocks noChangeArrowheads="1"/>
          </p:cNvSpPr>
          <p:nvPr/>
        </p:nvSpPr>
        <p:spPr bwMode="auto">
          <a:xfrm>
            <a:off x="5299075" y="4413250"/>
            <a:ext cx="401638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  <a:endParaRPr lang="en-US" sz="2400">
              <a:solidFill>
                <a:srgbClr val="008A87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85097" name="Line 41"/>
          <p:cNvSpPr>
            <a:spLocks noChangeShapeType="1"/>
          </p:cNvSpPr>
          <p:nvPr/>
        </p:nvSpPr>
        <p:spPr bwMode="auto">
          <a:xfrm>
            <a:off x="2816225" y="4419600"/>
            <a:ext cx="2895600" cy="0"/>
          </a:xfrm>
          <a:prstGeom prst="line">
            <a:avLst/>
          </a:prstGeom>
          <a:noFill/>
          <a:ln w="38100" cmpd="dbl">
            <a:solidFill>
              <a:schemeClr val="accent2"/>
            </a:solidFill>
            <a:round/>
            <a:headEnd/>
            <a:tailEnd/>
          </a:ln>
          <a:effectLst/>
        </p:spPr>
        <p:txBody>
          <a:bodyPr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5098" name="Text Box 42"/>
          <p:cNvSpPr txBox="1">
            <a:spLocks noChangeArrowheads="1"/>
          </p:cNvSpPr>
          <p:nvPr/>
        </p:nvSpPr>
        <p:spPr bwMode="auto">
          <a:xfrm>
            <a:off x="6324601" y="5334000"/>
            <a:ext cx="2390775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S: </a:t>
            </a:r>
            <a:r>
              <a:rPr lang="en-US" sz="32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{ </a:t>
            </a:r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A, C, E</a:t>
            </a:r>
            <a:r>
              <a:rPr lang="en-US" sz="32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 }</a:t>
            </a:r>
          </a:p>
        </p:txBody>
      </p:sp>
      <p:sp>
        <p:nvSpPr>
          <p:cNvPr id="685099" name="Text Box 43"/>
          <p:cNvSpPr txBox="1">
            <a:spLocks noChangeArrowheads="1"/>
          </p:cNvSpPr>
          <p:nvPr/>
        </p:nvSpPr>
        <p:spPr bwMode="auto">
          <a:xfrm>
            <a:off x="4953000" y="2792414"/>
            <a:ext cx="387350" cy="57943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1" hangingPunct="1"/>
            <a:r>
              <a:rPr lang="en-US" sz="3200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0</a:t>
            </a:r>
          </a:p>
        </p:txBody>
      </p:sp>
      <p:sp>
        <p:nvSpPr>
          <p:cNvPr id="685100" name="Text Box 44"/>
          <p:cNvSpPr txBox="1">
            <a:spLocks noChangeArrowheads="1"/>
          </p:cNvSpPr>
          <p:nvPr/>
        </p:nvSpPr>
        <p:spPr bwMode="auto">
          <a:xfrm>
            <a:off x="7305675" y="1198564"/>
            <a:ext cx="387350" cy="57943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7</a:t>
            </a:r>
          </a:p>
        </p:txBody>
      </p:sp>
      <p:sp>
        <p:nvSpPr>
          <p:cNvPr id="685101" name="Text Box 45"/>
          <p:cNvSpPr txBox="1">
            <a:spLocks noChangeArrowheads="1"/>
          </p:cNvSpPr>
          <p:nvPr/>
        </p:nvSpPr>
        <p:spPr bwMode="auto">
          <a:xfrm>
            <a:off x="7305675" y="4457700"/>
            <a:ext cx="387350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3</a:t>
            </a:r>
          </a:p>
        </p:txBody>
      </p:sp>
      <p:sp>
        <p:nvSpPr>
          <p:cNvPr id="685102" name="Text Box 46"/>
          <p:cNvSpPr txBox="1">
            <a:spLocks noChangeArrowheads="1"/>
          </p:cNvSpPr>
          <p:nvPr/>
        </p:nvSpPr>
        <p:spPr bwMode="auto">
          <a:xfrm>
            <a:off x="9056688" y="4457700"/>
            <a:ext cx="387350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5</a:t>
            </a:r>
          </a:p>
        </p:txBody>
      </p:sp>
      <p:sp>
        <p:nvSpPr>
          <p:cNvPr id="685103" name="Text Box 47"/>
          <p:cNvSpPr txBox="1">
            <a:spLocks noChangeArrowheads="1"/>
          </p:cNvSpPr>
          <p:nvPr/>
        </p:nvSpPr>
        <p:spPr bwMode="auto">
          <a:xfrm>
            <a:off x="8955088" y="1198564"/>
            <a:ext cx="590550" cy="57943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11</a:t>
            </a:r>
          </a:p>
        </p:txBody>
      </p:sp>
      <p:sp>
        <p:nvSpPr>
          <p:cNvPr id="685104" name="Text Box 48"/>
          <p:cNvSpPr txBox="1">
            <a:spLocks noChangeArrowheads="1"/>
          </p:cNvSpPr>
          <p:nvPr/>
        </p:nvSpPr>
        <p:spPr bwMode="auto">
          <a:xfrm>
            <a:off x="3425825" y="4783138"/>
            <a:ext cx="488950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10</a:t>
            </a:r>
          </a:p>
        </p:txBody>
      </p:sp>
      <p:sp>
        <p:nvSpPr>
          <p:cNvPr id="685105" name="Text Box 49"/>
          <p:cNvSpPr txBox="1">
            <a:spLocks noChangeArrowheads="1"/>
          </p:cNvSpPr>
          <p:nvPr/>
        </p:nvSpPr>
        <p:spPr bwMode="auto">
          <a:xfrm>
            <a:off x="4106863" y="4776788"/>
            <a:ext cx="336550" cy="457200"/>
          </a:xfrm>
          <a:prstGeom prst="rect">
            <a:avLst/>
          </a:prstGeom>
          <a:solidFill>
            <a:srgbClr val="FFCCCC"/>
          </a:solidFill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3</a:t>
            </a:r>
            <a:endParaRPr lang="en-US" sz="2400">
              <a:solidFill>
                <a:srgbClr val="008A87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85106" name="Text Box 50"/>
          <p:cNvSpPr txBox="1">
            <a:spLocks noChangeArrowheads="1"/>
          </p:cNvSpPr>
          <p:nvPr/>
        </p:nvSpPr>
        <p:spPr bwMode="auto">
          <a:xfrm>
            <a:off x="3502025" y="5146675"/>
            <a:ext cx="336550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7</a:t>
            </a:r>
          </a:p>
        </p:txBody>
      </p:sp>
      <p:sp>
        <p:nvSpPr>
          <p:cNvPr id="685107" name="Text Box 51"/>
          <p:cNvSpPr txBox="1">
            <a:spLocks noChangeArrowheads="1"/>
          </p:cNvSpPr>
          <p:nvPr/>
        </p:nvSpPr>
        <p:spPr bwMode="auto">
          <a:xfrm>
            <a:off x="4638675" y="5146675"/>
            <a:ext cx="488950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11</a:t>
            </a:r>
          </a:p>
        </p:txBody>
      </p:sp>
      <p:sp>
        <p:nvSpPr>
          <p:cNvPr id="685108" name="Text Box 52"/>
          <p:cNvSpPr txBox="1">
            <a:spLocks noChangeArrowheads="1"/>
          </p:cNvSpPr>
          <p:nvPr/>
        </p:nvSpPr>
        <p:spPr bwMode="auto">
          <a:xfrm>
            <a:off x="5330825" y="5146675"/>
            <a:ext cx="336550" cy="457200"/>
          </a:xfrm>
          <a:prstGeom prst="rect">
            <a:avLst/>
          </a:prstGeom>
          <a:solidFill>
            <a:srgbClr val="FFCCCC"/>
          </a:solidFill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5</a:t>
            </a:r>
          </a:p>
        </p:txBody>
      </p:sp>
      <p:sp>
        <p:nvSpPr>
          <p:cNvPr id="685109" name="Text Box 53"/>
          <p:cNvSpPr txBox="1">
            <a:spLocks noChangeArrowheads="1"/>
          </p:cNvSpPr>
          <p:nvPr/>
        </p:nvSpPr>
        <p:spPr bwMode="auto">
          <a:xfrm>
            <a:off x="1905000" y="1447801"/>
            <a:ext cx="4876800" cy="535531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sz="3200" b="1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“E”</a:t>
            </a:r>
            <a:r>
              <a:rPr lang="en-US" sz="3200" b="1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 </a:t>
            </a:r>
            <a:r>
              <a:rPr lang="en-US" sz="3200" b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  <a:sym typeface="Symbol" pitchFamily="18" charset="2"/>
              </a:rPr>
              <a:t></a:t>
            </a:r>
            <a:r>
              <a:rPr lang="en-US" sz="3200" b="1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  <a:sym typeface="Symbol" pitchFamily="18" charset="2"/>
              </a:rPr>
              <a:t> </a:t>
            </a:r>
            <a:r>
              <a:rPr lang="en-US" sz="3200" b="1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E</a:t>
            </a:r>
            <a:r>
              <a:rPr lang="en-US" sz="2400" b="1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XTRACT</a:t>
            </a:r>
            <a:r>
              <a:rPr lang="en-US" sz="3200" b="1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-M</a:t>
            </a:r>
            <a:r>
              <a:rPr lang="en-US" sz="2400" b="1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IN</a:t>
            </a:r>
            <a:r>
              <a:rPr lang="en-US" sz="3200" b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(</a:t>
            </a:r>
            <a:r>
              <a:rPr lang="en-US" sz="3200" b="1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Q</a:t>
            </a:r>
            <a:r>
              <a:rPr lang="en-US" sz="3200" b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)</a:t>
            </a:r>
            <a:r>
              <a:rPr lang="en-US" sz="3200" b="1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:</a:t>
            </a:r>
          </a:p>
        </p:txBody>
      </p:sp>
      <p:sp>
        <p:nvSpPr>
          <p:cNvPr id="685110" name="Text Box 54"/>
          <p:cNvSpPr txBox="1">
            <a:spLocks noChangeArrowheads="1"/>
          </p:cNvSpPr>
          <p:nvPr/>
        </p:nvSpPr>
        <p:spPr bwMode="auto">
          <a:xfrm>
            <a:off x="4683125" y="4776788"/>
            <a:ext cx="401638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</a:p>
        </p:txBody>
      </p:sp>
      <p:sp>
        <p:nvSpPr>
          <p:cNvPr id="685111" name="Text Box 55"/>
          <p:cNvSpPr txBox="1">
            <a:spLocks noChangeArrowheads="1"/>
          </p:cNvSpPr>
          <p:nvPr/>
        </p:nvSpPr>
        <p:spPr bwMode="auto">
          <a:xfrm>
            <a:off x="5299075" y="4776788"/>
            <a:ext cx="401638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</a:p>
        </p:txBody>
      </p:sp>
      <p:pic>
        <p:nvPicPr>
          <p:cNvPr id="2" name="Picture 1" descr="master_bluesidebar.eps">
            <a:extLst>
              <a:ext uri="{FF2B5EF4-FFF2-40B4-BE49-F238E27FC236}">
                <a16:creationId xmlns:a16="http://schemas.microsoft.com/office/drawing/2014/main" id="{98688A41-F9E5-D12E-685E-9166A28CB1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cxnSp>
        <p:nvCxnSpPr>
          <p:cNvPr id="3" name="直線接點 7">
            <a:extLst>
              <a:ext uri="{FF2B5EF4-FFF2-40B4-BE49-F238E27FC236}">
                <a16:creationId xmlns:a16="http://schemas.microsoft.com/office/drawing/2014/main" id="{46CAF850-D17E-3E11-3D23-566FC6FF7025}"/>
              </a:ext>
            </a:extLst>
          </p:cNvPr>
          <p:cNvCxnSpPr>
            <a:cxnSpLocks/>
          </p:cNvCxnSpPr>
          <p:nvPr/>
        </p:nvCxnSpPr>
        <p:spPr>
          <a:xfrm>
            <a:off x="838200" y="1237457"/>
            <a:ext cx="10515600" cy="0"/>
          </a:xfrm>
          <a:prstGeom prst="line">
            <a:avLst/>
          </a:prstGeom>
          <a:ln w="38100">
            <a:solidFill>
              <a:schemeClr val="accent5">
                <a:alpha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Dijkstra Algorithm Walkthrough – 8</a:t>
            </a:r>
            <a:endParaRPr lang="en-US" dirty="0"/>
          </a:p>
        </p:txBody>
      </p:sp>
      <p:sp>
        <p:nvSpPr>
          <p:cNvPr id="686083" name="Oval 3"/>
          <p:cNvSpPr>
            <a:spLocks noChangeArrowheads="1"/>
          </p:cNvSpPr>
          <p:nvPr/>
        </p:nvSpPr>
        <p:spPr bwMode="auto">
          <a:xfrm>
            <a:off x="5407025" y="2728913"/>
            <a:ext cx="679450" cy="679450"/>
          </a:xfrm>
          <a:prstGeom prst="ellipse">
            <a:avLst/>
          </a:prstGeom>
          <a:solidFill>
            <a:srgbClr val="FFCCCC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 anchor="ctr"/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A</a:t>
            </a:r>
          </a:p>
        </p:txBody>
      </p:sp>
      <p:sp>
        <p:nvSpPr>
          <p:cNvPr id="686084" name="Oval 4"/>
          <p:cNvSpPr>
            <a:spLocks noChangeArrowheads="1"/>
          </p:cNvSpPr>
          <p:nvPr/>
        </p:nvSpPr>
        <p:spPr bwMode="auto">
          <a:xfrm>
            <a:off x="7159625" y="1719263"/>
            <a:ext cx="679450" cy="679450"/>
          </a:xfrm>
          <a:prstGeom prst="ellipse">
            <a:avLst/>
          </a:prstGeom>
          <a:solidFill>
            <a:srgbClr val="FFFF66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 anchor="ctr"/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B</a:t>
            </a:r>
          </a:p>
        </p:txBody>
      </p:sp>
      <p:sp>
        <p:nvSpPr>
          <p:cNvPr id="686085" name="Oval 5"/>
          <p:cNvSpPr>
            <a:spLocks noChangeArrowheads="1"/>
          </p:cNvSpPr>
          <p:nvPr/>
        </p:nvSpPr>
        <p:spPr bwMode="auto">
          <a:xfrm>
            <a:off x="8912225" y="1719263"/>
            <a:ext cx="679450" cy="679450"/>
          </a:xfrm>
          <a:prstGeom prst="ellipse">
            <a:avLst/>
          </a:prstGeom>
          <a:solidFill>
            <a:srgbClr val="FFFF66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 anchor="ctr"/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D</a:t>
            </a:r>
          </a:p>
        </p:txBody>
      </p:sp>
      <p:sp>
        <p:nvSpPr>
          <p:cNvPr id="686086" name="Oval 6"/>
          <p:cNvSpPr>
            <a:spLocks noChangeArrowheads="1"/>
          </p:cNvSpPr>
          <p:nvPr/>
        </p:nvSpPr>
        <p:spPr bwMode="auto">
          <a:xfrm>
            <a:off x="7159625" y="3738563"/>
            <a:ext cx="679450" cy="679450"/>
          </a:xfrm>
          <a:prstGeom prst="ellipse">
            <a:avLst/>
          </a:prstGeom>
          <a:solidFill>
            <a:srgbClr val="FFCCCC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 anchor="ctr"/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C</a:t>
            </a:r>
          </a:p>
        </p:txBody>
      </p:sp>
      <p:sp>
        <p:nvSpPr>
          <p:cNvPr id="686087" name="Oval 7"/>
          <p:cNvSpPr>
            <a:spLocks noChangeArrowheads="1"/>
          </p:cNvSpPr>
          <p:nvPr/>
        </p:nvSpPr>
        <p:spPr bwMode="auto">
          <a:xfrm>
            <a:off x="8912225" y="3738563"/>
            <a:ext cx="679450" cy="679450"/>
          </a:xfrm>
          <a:prstGeom prst="ellipse">
            <a:avLst/>
          </a:prstGeom>
          <a:solidFill>
            <a:srgbClr val="FFCCCC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 anchor="ctr"/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E</a:t>
            </a:r>
          </a:p>
        </p:txBody>
      </p:sp>
      <p:cxnSp>
        <p:nvCxnSpPr>
          <p:cNvPr id="686088" name="AutoShape 8"/>
          <p:cNvCxnSpPr>
            <a:cxnSpLocks noChangeShapeType="1"/>
            <a:stCxn id="686083" idx="7"/>
            <a:endCxn id="686084" idx="2"/>
          </p:cNvCxnSpPr>
          <p:nvPr/>
        </p:nvCxnSpPr>
        <p:spPr bwMode="auto">
          <a:xfrm flipV="1">
            <a:off x="5986463" y="2058989"/>
            <a:ext cx="1173162" cy="769937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stealth" w="med" len="med"/>
          </a:ln>
          <a:effectLst/>
        </p:spPr>
      </p:cxnSp>
      <p:cxnSp>
        <p:nvCxnSpPr>
          <p:cNvPr id="686089" name="AutoShape 9"/>
          <p:cNvCxnSpPr>
            <a:cxnSpLocks noChangeShapeType="1"/>
            <a:stCxn id="686083" idx="5"/>
            <a:endCxn id="686086" idx="2"/>
          </p:cNvCxnSpPr>
          <p:nvPr/>
        </p:nvCxnSpPr>
        <p:spPr bwMode="auto">
          <a:xfrm>
            <a:off x="5986463" y="3308350"/>
            <a:ext cx="1173162" cy="769938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stealth" w="med" len="med"/>
          </a:ln>
          <a:effectLst/>
        </p:spPr>
      </p:cxnSp>
      <p:cxnSp>
        <p:nvCxnSpPr>
          <p:cNvPr id="686090" name="AutoShape 10"/>
          <p:cNvCxnSpPr>
            <a:cxnSpLocks noChangeShapeType="1"/>
            <a:stCxn id="686084" idx="6"/>
            <a:endCxn id="686085" idx="2"/>
          </p:cNvCxnSpPr>
          <p:nvPr/>
        </p:nvCxnSpPr>
        <p:spPr bwMode="auto">
          <a:xfrm>
            <a:off x="7839075" y="2058988"/>
            <a:ext cx="1073150" cy="0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stealth" w="med" len="med"/>
          </a:ln>
          <a:effectLst/>
        </p:spPr>
      </p:cxnSp>
      <p:sp>
        <p:nvSpPr>
          <p:cNvPr id="686091" name="Arc 11"/>
          <p:cNvSpPr>
            <a:spLocks/>
          </p:cNvSpPr>
          <p:nvPr/>
        </p:nvSpPr>
        <p:spPr bwMode="auto">
          <a:xfrm>
            <a:off x="7770813" y="2450456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 type="stealth" w="med" len="med"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6092" name="Arc 12"/>
          <p:cNvSpPr>
            <a:spLocks/>
          </p:cNvSpPr>
          <p:nvPr/>
        </p:nvSpPr>
        <p:spPr bwMode="auto">
          <a:xfrm flipV="1">
            <a:off x="7769225" y="3241031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6093" name="Arc 13"/>
          <p:cNvSpPr>
            <a:spLocks/>
          </p:cNvSpPr>
          <p:nvPr/>
        </p:nvSpPr>
        <p:spPr bwMode="auto">
          <a:xfrm flipH="1">
            <a:off x="7083425" y="2453631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6094" name="Arc 14"/>
          <p:cNvSpPr>
            <a:spLocks/>
          </p:cNvSpPr>
          <p:nvPr/>
        </p:nvSpPr>
        <p:spPr bwMode="auto">
          <a:xfrm flipH="1" flipV="1">
            <a:off x="7083425" y="3241031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 type="stealth" w="med" len="med"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6095" name="Arc 15"/>
          <p:cNvSpPr>
            <a:spLocks/>
          </p:cNvSpPr>
          <p:nvPr/>
        </p:nvSpPr>
        <p:spPr bwMode="auto">
          <a:xfrm>
            <a:off x="9523413" y="2450456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57150">
            <a:solidFill>
              <a:schemeClr val="accent2"/>
            </a:solidFill>
            <a:round/>
            <a:headEnd type="stealth" w="med" len="med"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6096" name="Arc 16"/>
          <p:cNvSpPr>
            <a:spLocks/>
          </p:cNvSpPr>
          <p:nvPr/>
        </p:nvSpPr>
        <p:spPr bwMode="auto">
          <a:xfrm flipV="1">
            <a:off x="9521825" y="3236268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57150">
            <a:solidFill>
              <a:schemeClr val="accent2"/>
            </a:solidFill>
            <a:round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6097" name="Arc 17"/>
          <p:cNvSpPr>
            <a:spLocks/>
          </p:cNvSpPr>
          <p:nvPr/>
        </p:nvSpPr>
        <p:spPr bwMode="auto">
          <a:xfrm flipH="1">
            <a:off x="8836025" y="2453631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6098" name="Arc 18"/>
          <p:cNvSpPr>
            <a:spLocks/>
          </p:cNvSpPr>
          <p:nvPr/>
        </p:nvSpPr>
        <p:spPr bwMode="auto">
          <a:xfrm flipH="1" flipV="1">
            <a:off x="8836025" y="3236268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 type="stealth" w="med" len="med"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cxnSp>
        <p:nvCxnSpPr>
          <p:cNvPr id="686099" name="AutoShape 19"/>
          <p:cNvCxnSpPr>
            <a:cxnSpLocks noChangeShapeType="1"/>
            <a:stCxn id="686086" idx="6"/>
            <a:endCxn id="686087" idx="2"/>
          </p:cNvCxnSpPr>
          <p:nvPr/>
        </p:nvCxnSpPr>
        <p:spPr bwMode="auto">
          <a:xfrm>
            <a:off x="7839075" y="4078288"/>
            <a:ext cx="1073150" cy="0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stealth" w="med" len="med"/>
          </a:ln>
          <a:effectLst/>
        </p:spPr>
      </p:cxnSp>
      <p:sp>
        <p:nvSpPr>
          <p:cNvPr id="686100" name="Line 20"/>
          <p:cNvSpPr>
            <a:spLocks noChangeShapeType="1"/>
          </p:cNvSpPr>
          <p:nvPr/>
        </p:nvSpPr>
        <p:spPr bwMode="auto">
          <a:xfrm flipV="1">
            <a:off x="7845425" y="2163763"/>
            <a:ext cx="1066800" cy="1828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stealth" w="med" len="med"/>
          </a:ln>
          <a:effectLst/>
        </p:spPr>
        <p:txBody>
          <a:bodyPr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6101" name="Text Box 21"/>
          <p:cNvSpPr txBox="1">
            <a:spLocks noChangeArrowheads="1"/>
          </p:cNvSpPr>
          <p:nvPr/>
        </p:nvSpPr>
        <p:spPr bwMode="auto">
          <a:xfrm>
            <a:off x="6016625" y="2049463"/>
            <a:ext cx="5397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10</a:t>
            </a:r>
          </a:p>
        </p:txBody>
      </p:sp>
      <p:sp>
        <p:nvSpPr>
          <p:cNvPr id="686102" name="Text Box 22"/>
          <p:cNvSpPr txBox="1">
            <a:spLocks noChangeArrowheads="1"/>
          </p:cNvSpPr>
          <p:nvPr/>
        </p:nvSpPr>
        <p:spPr bwMode="auto">
          <a:xfrm>
            <a:off x="6169025" y="353536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3</a:t>
            </a:r>
          </a:p>
        </p:txBody>
      </p:sp>
      <p:sp>
        <p:nvSpPr>
          <p:cNvPr id="686103" name="Text Box 23"/>
          <p:cNvSpPr txBox="1">
            <a:spLocks noChangeArrowheads="1"/>
          </p:cNvSpPr>
          <p:nvPr/>
        </p:nvSpPr>
        <p:spPr bwMode="auto">
          <a:xfrm>
            <a:off x="7083425" y="281781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1</a:t>
            </a:r>
          </a:p>
        </p:txBody>
      </p:sp>
      <p:sp>
        <p:nvSpPr>
          <p:cNvPr id="686104" name="Text Box 24"/>
          <p:cNvSpPr txBox="1">
            <a:spLocks noChangeArrowheads="1"/>
          </p:cNvSpPr>
          <p:nvPr/>
        </p:nvSpPr>
        <p:spPr bwMode="auto">
          <a:xfrm>
            <a:off x="7540625" y="281781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4</a:t>
            </a:r>
          </a:p>
        </p:txBody>
      </p:sp>
      <p:sp>
        <p:nvSpPr>
          <p:cNvPr id="686105" name="Text Box 25"/>
          <p:cNvSpPr txBox="1">
            <a:spLocks noChangeArrowheads="1"/>
          </p:cNvSpPr>
          <p:nvPr/>
        </p:nvSpPr>
        <p:spPr bwMode="auto">
          <a:xfrm>
            <a:off x="8855075" y="281781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7</a:t>
            </a:r>
          </a:p>
        </p:txBody>
      </p:sp>
      <p:sp>
        <p:nvSpPr>
          <p:cNvPr id="686106" name="Text Box 26"/>
          <p:cNvSpPr txBox="1">
            <a:spLocks noChangeArrowheads="1"/>
          </p:cNvSpPr>
          <p:nvPr/>
        </p:nvSpPr>
        <p:spPr bwMode="auto">
          <a:xfrm>
            <a:off x="9331325" y="281781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9</a:t>
            </a:r>
          </a:p>
        </p:txBody>
      </p:sp>
      <p:sp>
        <p:nvSpPr>
          <p:cNvPr id="686107" name="Text Box 27"/>
          <p:cNvSpPr txBox="1">
            <a:spLocks noChangeArrowheads="1"/>
          </p:cNvSpPr>
          <p:nvPr/>
        </p:nvSpPr>
        <p:spPr bwMode="auto">
          <a:xfrm>
            <a:off x="8093075" y="262096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8</a:t>
            </a:r>
          </a:p>
        </p:txBody>
      </p:sp>
      <p:sp>
        <p:nvSpPr>
          <p:cNvPr id="686108" name="Text Box 28"/>
          <p:cNvSpPr txBox="1">
            <a:spLocks noChangeArrowheads="1"/>
          </p:cNvSpPr>
          <p:nvPr/>
        </p:nvSpPr>
        <p:spPr bwMode="auto">
          <a:xfrm>
            <a:off x="8226425" y="155416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2</a:t>
            </a:r>
          </a:p>
        </p:txBody>
      </p:sp>
      <p:sp>
        <p:nvSpPr>
          <p:cNvPr id="686109" name="Text Box 29"/>
          <p:cNvSpPr txBox="1">
            <a:spLocks noChangeArrowheads="1"/>
          </p:cNvSpPr>
          <p:nvPr/>
        </p:nvSpPr>
        <p:spPr bwMode="auto">
          <a:xfrm>
            <a:off x="8226425" y="4006851"/>
            <a:ext cx="361950" cy="519113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2</a:t>
            </a:r>
          </a:p>
        </p:txBody>
      </p:sp>
      <p:sp>
        <p:nvSpPr>
          <p:cNvPr id="686110" name="Text Box 30"/>
          <p:cNvSpPr txBox="1">
            <a:spLocks noChangeArrowheads="1"/>
          </p:cNvSpPr>
          <p:nvPr/>
        </p:nvSpPr>
        <p:spPr bwMode="auto">
          <a:xfrm>
            <a:off x="2838450" y="3810000"/>
            <a:ext cx="431800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 i="1">
                <a:solidFill>
                  <a:srgbClr val="CCCCFF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A</a:t>
            </a:r>
          </a:p>
        </p:txBody>
      </p:sp>
      <p:sp>
        <p:nvSpPr>
          <p:cNvPr id="686111" name="Text Box 31"/>
          <p:cNvSpPr txBox="1">
            <a:spLocks noChangeArrowheads="1"/>
          </p:cNvSpPr>
          <p:nvPr/>
        </p:nvSpPr>
        <p:spPr bwMode="auto">
          <a:xfrm>
            <a:off x="3454400" y="3810000"/>
            <a:ext cx="431800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B</a:t>
            </a:r>
          </a:p>
        </p:txBody>
      </p:sp>
      <p:sp>
        <p:nvSpPr>
          <p:cNvPr id="686112" name="Text Box 32"/>
          <p:cNvSpPr txBox="1">
            <a:spLocks noChangeArrowheads="1"/>
          </p:cNvSpPr>
          <p:nvPr/>
        </p:nvSpPr>
        <p:spPr bwMode="auto">
          <a:xfrm>
            <a:off x="4046538" y="3810000"/>
            <a:ext cx="455612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 i="1">
                <a:solidFill>
                  <a:srgbClr val="CCCCFF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C</a:t>
            </a:r>
          </a:p>
        </p:txBody>
      </p:sp>
      <p:sp>
        <p:nvSpPr>
          <p:cNvPr id="686113" name="Text Box 33"/>
          <p:cNvSpPr txBox="1">
            <a:spLocks noChangeArrowheads="1"/>
          </p:cNvSpPr>
          <p:nvPr/>
        </p:nvSpPr>
        <p:spPr bwMode="auto">
          <a:xfrm>
            <a:off x="4645025" y="3810000"/>
            <a:ext cx="477838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D</a:t>
            </a:r>
          </a:p>
        </p:txBody>
      </p:sp>
      <p:sp>
        <p:nvSpPr>
          <p:cNvPr id="686114" name="Text Box 34"/>
          <p:cNvSpPr txBox="1">
            <a:spLocks noChangeArrowheads="1"/>
          </p:cNvSpPr>
          <p:nvPr/>
        </p:nvSpPr>
        <p:spPr bwMode="auto">
          <a:xfrm>
            <a:off x="5283200" y="3810000"/>
            <a:ext cx="431800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 i="1">
                <a:solidFill>
                  <a:srgbClr val="CCCCFF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E</a:t>
            </a:r>
          </a:p>
        </p:txBody>
      </p:sp>
      <p:sp>
        <p:nvSpPr>
          <p:cNvPr id="686115" name="Text Box 35"/>
          <p:cNvSpPr txBox="1">
            <a:spLocks noChangeArrowheads="1"/>
          </p:cNvSpPr>
          <p:nvPr/>
        </p:nvSpPr>
        <p:spPr bwMode="auto">
          <a:xfrm>
            <a:off x="2139951" y="3810000"/>
            <a:ext cx="612775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Q:</a:t>
            </a:r>
          </a:p>
        </p:txBody>
      </p:sp>
      <p:sp>
        <p:nvSpPr>
          <p:cNvPr id="686116" name="Text Box 36"/>
          <p:cNvSpPr txBox="1">
            <a:spLocks noChangeArrowheads="1"/>
          </p:cNvSpPr>
          <p:nvPr/>
        </p:nvSpPr>
        <p:spPr bwMode="auto">
          <a:xfrm>
            <a:off x="2886075" y="4419600"/>
            <a:ext cx="336550" cy="457200"/>
          </a:xfrm>
          <a:prstGeom prst="rect">
            <a:avLst/>
          </a:prstGeom>
          <a:solidFill>
            <a:srgbClr val="FFCCCC"/>
          </a:solidFill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0</a:t>
            </a:r>
          </a:p>
        </p:txBody>
      </p:sp>
      <p:sp>
        <p:nvSpPr>
          <p:cNvPr id="686117" name="Text Box 37"/>
          <p:cNvSpPr txBox="1">
            <a:spLocks noChangeArrowheads="1"/>
          </p:cNvSpPr>
          <p:nvPr/>
        </p:nvSpPr>
        <p:spPr bwMode="auto">
          <a:xfrm>
            <a:off x="3470275" y="4413250"/>
            <a:ext cx="401638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  <a:endParaRPr lang="en-US" sz="2400">
              <a:solidFill>
                <a:srgbClr val="008A87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86118" name="Text Box 38"/>
          <p:cNvSpPr txBox="1">
            <a:spLocks noChangeArrowheads="1"/>
          </p:cNvSpPr>
          <p:nvPr/>
        </p:nvSpPr>
        <p:spPr bwMode="auto">
          <a:xfrm>
            <a:off x="4075114" y="4413250"/>
            <a:ext cx="401637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  <a:endParaRPr lang="en-US" sz="2400">
              <a:solidFill>
                <a:srgbClr val="008A87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86119" name="Text Box 39"/>
          <p:cNvSpPr txBox="1">
            <a:spLocks noChangeArrowheads="1"/>
          </p:cNvSpPr>
          <p:nvPr/>
        </p:nvSpPr>
        <p:spPr bwMode="auto">
          <a:xfrm>
            <a:off x="4683125" y="4413250"/>
            <a:ext cx="401638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  <a:endParaRPr lang="en-US" sz="2400">
              <a:solidFill>
                <a:srgbClr val="008A87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86120" name="Text Box 40"/>
          <p:cNvSpPr txBox="1">
            <a:spLocks noChangeArrowheads="1"/>
          </p:cNvSpPr>
          <p:nvPr/>
        </p:nvSpPr>
        <p:spPr bwMode="auto">
          <a:xfrm>
            <a:off x="5299075" y="4413250"/>
            <a:ext cx="401638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  <a:endParaRPr lang="en-US" sz="2400">
              <a:solidFill>
                <a:srgbClr val="008A87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86121" name="Line 41"/>
          <p:cNvSpPr>
            <a:spLocks noChangeShapeType="1"/>
          </p:cNvSpPr>
          <p:nvPr/>
        </p:nvSpPr>
        <p:spPr bwMode="auto">
          <a:xfrm>
            <a:off x="2816225" y="4419600"/>
            <a:ext cx="2895600" cy="0"/>
          </a:xfrm>
          <a:prstGeom prst="line">
            <a:avLst/>
          </a:prstGeom>
          <a:noFill/>
          <a:ln w="38100" cmpd="dbl">
            <a:solidFill>
              <a:schemeClr val="accent2"/>
            </a:solidFill>
            <a:round/>
            <a:headEnd/>
            <a:tailEnd/>
          </a:ln>
          <a:effectLst/>
        </p:spPr>
        <p:txBody>
          <a:bodyPr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6122" name="Text Box 42"/>
          <p:cNvSpPr txBox="1">
            <a:spLocks noChangeArrowheads="1"/>
          </p:cNvSpPr>
          <p:nvPr/>
        </p:nvSpPr>
        <p:spPr bwMode="auto">
          <a:xfrm>
            <a:off x="6324601" y="5334000"/>
            <a:ext cx="2390775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S: </a:t>
            </a:r>
            <a:r>
              <a:rPr lang="en-US" sz="32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{ </a:t>
            </a:r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A, C, E</a:t>
            </a:r>
            <a:r>
              <a:rPr lang="en-US" sz="32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 }</a:t>
            </a:r>
          </a:p>
        </p:txBody>
      </p:sp>
      <p:sp>
        <p:nvSpPr>
          <p:cNvPr id="686123" name="Text Box 43"/>
          <p:cNvSpPr txBox="1">
            <a:spLocks noChangeArrowheads="1"/>
          </p:cNvSpPr>
          <p:nvPr/>
        </p:nvSpPr>
        <p:spPr bwMode="auto">
          <a:xfrm>
            <a:off x="4953000" y="2792414"/>
            <a:ext cx="387350" cy="57943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1" hangingPunct="1"/>
            <a:r>
              <a:rPr lang="en-US" sz="3200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0</a:t>
            </a:r>
          </a:p>
        </p:txBody>
      </p:sp>
      <p:sp>
        <p:nvSpPr>
          <p:cNvPr id="686124" name="Text Box 44"/>
          <p:cNvSpPr txBox="1">
            <a:spLocks noChangeArrowheads="1"/>
          </p:cNvSpPr>
          <p:nvPr/>
        </p:nvSpPr>
        <p:spPr bwMode="auto">
          <a:xfrm>
            <a:off x="7305675" y="1198564"/>
            <a:ext cx="387350" cy="57943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7</a:t>
            </a:r>
          </a:p>
        </p:txBody>
      </p:sp>
      <p:sp>
        <p:nvSpPr>
          <p:cNvPr id="686125" name="Text Box 45"/>
          <p:cNvSpPr txBox="1">
            <a:spLocks noChangeArrowheads="1"/>
          </p:cNvSpPr>
          <p:nvPr/>
        </p:nvSpPr>
        <p:spPr bwMode="auto">
          <a:xfrm>
            <a:off x="7305675" y="4457700"/>
            <a:ext cx="387350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3</a:t>
            </a:r>
          </a:p>
        </p:txBody>
      </p:sp>
      <p:sp>
        <p:nvSpPr>
          <p:cNvPr id="686126" name="Text Box 46"/>
          <p:cNvSpPr txBox="1">
            <a:spLocks noChangeArrowheads="1"/>
          </p:cNvSpPr>
          <p:nvPr/>
        </p:nvSpPr>
        <p:spPr bwMode="auto">
          <a:xfrm>
            <a:off x="9056688" y="4457700"/>
            <a:ext cx="387350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5</a:t>
            </a:r>
          </a:p>
        </p:txBody>
      </p:sp>
      <p:sp>
        <p:nvSpPr>
          <p:cNvPr id="686127" name="Text Box 47"/>
          <p:cNvSpPr txBox="1">
            <a:spLocks noChangeArrowheads="1"/>
          </p:cNvSpPr>
          <p:nvPr/>
        </p:nvSpPr>
        <p:spPr bwMode="auto">
          <a:xfrm>
            <a:off x="8955088" y="1198564"/>
            <a:ext cx="590550" cy="57943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11</a:t>
            </a:r>
          </a:p>
        </p:txBody>
      </p:sp>
      <p:sp>
        <p:nvSpPr>
          <p:cNvPr id="686128" name="Text Box 48"/>
          <p:cNvSpPr txBox="1">
            <a:spLocks noChangeArrowheads="1"/>
          </p:cNvSpPr>
          <p:nvPr/>
        </p:nvSpPr>
        <p:spPr bwMode="auto">
          <a:xfrm>
            <a:off x="3425825" y="4783138"/>
            <a:ext cx="488950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10</a:t>
            </a:r>
          </a:p>
        </p:txBody>
      </p:sp>
      <p:sp>
        <p:nvSpPr>
          <p:cNvPr id="686129" name="Text Box 49"/>
          <p:cNvSpPr txBox="1">
            <a:spLocks noChangeArrowheads="1"/>
          </p:cNvSpPr>
          <p:nvPr/>
        </p:nvSpPr>
        <p:spPr bwMode="auto">
          <a:xfrm>
            <a:off x="4106863" y="4776788"/>
            <a:ext cx="336550" cy="457200"/>
          </a:xfrm>
          <a:prstGeom prst="rect">
            <a:avLst/>
          </a:prstGeom>
          <a:solidFill>
            <a:srgbClr val="FFCCCC"/>
          </a:solidFill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3</a:t>
            </a:r>
            <a:endParaRPr lang="en-US" sz="2400">
              <a:solidFill>
                <a:srgbClr val="008A87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86130" name="Text Box 50"/>
          <p:cNvSpPr txBox="1">
            <a:spLocks noChangeArrowheads="1"/>
          </p:cNvSpPr>
          <p:nvPr/>
        </p:nvSpPr>
        <p:spPr bwMode="auto">
          <a:xfrm>
            <a:off x="4683125" y="4776788"/>
            <a:ext cx="401638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</a:p>
        </p:txBody>
      </p:sp>
      <p:sp>
        <p:nvSpPr>
          <p:cNvPr id="686131" name="Text Box 51"/>
          <p:cNvSpPr txBox="1">
            <a:spLocks noChangeArrowheads="1"/>
          </p:cNvSpPr>
          <p:nvPr/>
        </p:nvSpPr>
        <p:spPr bwMode="auto">
          <a:xfrm>
            <a:off x="5299075" y="4776788"/>
            <a:ext cx="401638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</a:p>
        </p:txBody>
      </p:sp>
      <p:sp>
        <p:nvSpPr>
          <p:cNvPr id="686132" name="Text Box 52"/>
          <p:cNvSpPr txBox="1">
            <a:spLocks noChangeArrowheads="1"/>
          </p:cNvSpPr>
          <p:nvPr/>
        </p:nvSpPr>
        <p:spPr bwMode="auto">
          <a:xfrm>
            <a:off x="3502025" y="5146675"/>
            <a:ext cx="336550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7</a:t>
            </a:r>
          </a:p>
        </p:txBody>
      </p:sp>
      <p:sp>
        <p:nvSpPr>
          <p:cNvPr id="686133" name="Text Box 53"/>
          <p:cNvSpPr txBox="1">
            <a:spLocks noChangeArrowheads="1"/>
          </p:cNvSpPr>
          <p:nvPr/>
        </p:nvSpPr>
        <p:spPr bwMode="auto">
          <a:xfrm>
            <a:off x="4638675" y="5146675"/>
            <a:ext cx="488950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11</a:t>
            </a:r>
          </a:p>
        </p:txBody>
      </p:sp>
      <p:sp>
        <p:nvSpPr>
          <p:cNvPr id="686134" name="Text Box 54"/>
          <p:cNvSpPr txBox="1">
            <a:spLocks noChangeArrowheads="1"/>
          </p:cNvSpPr>
          <p:nvPr/>
        </p:nvSpPr>
        <p:spPr bwMode="auto">
          <a:xfrm>
            <a:off x="5330825" y="5146675"/>
            <a:ext cx="336550" cy="457200"/>
          </a:xfrm>
          <a:prstGeom prst="rect">
            <a:avLst/>
          </a:prstGeom>
          <a:solidFill>
            <a:srgbClr val="FFCCCC"/>
          </a:solidFill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5</a:t>
            </a:r>
          </a:p>
        </p:txBody>
      </p:sp>
      <p:sp>
        <p:nvSpPr>
          <p:cNvPr id="686135" name="Text Box 55"/>
          <p:cNvSpPr txBox="1">
            <a:spLocks noChangeArrowheads="1"/>
          </p:cNvSpPr>
          <p:nvPr/>
        </p:nvSpPr>
        <p:spPr bwMode="auto">
          <a:xfrm>
            <a:off x="3502025" y="5510213"/>
            <a:ext cx="336550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7</a:t>
            </a:r>
          </a:p>
        </p:txBody>
      </p:sp>
      <p:sp>
        <p:nvSpPr>
          <p:cNvPr id="686136" name="Text Box 56"/>
          <p:cNvSpPr txBox="1">
            <a:spLocks noChangeArrowheads="1"/>
          </p:cNvSpPr>
          <p:nvPr/>
        </p:nvSpPr>
        <p:spPr bwMode="auto">
          <a:xfrm>
            <a:off x="4638675" y="5510213"/>
            <a:ext cx="488950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11</a:t>
            </a:r>
          </a:p>
        </p:txBody>
      </p:sp>
      <p:sp>
        <p:nvSpPr>
          <p:cNvPr id="686137" name="Text Box 57"/>
          <p:cNvSpPr txBox="1">
            <a:spLocks noChangeArrowheads="1"/>
          </p:cNvSpPr>
          <p:nvPr/>
        </p:nvSpPr>
        <p:spPr bwMode="auto">
          <a:xfrm>
            <a:off x="1905000" y="1447801"/>
            <a:ext cx="4876800" cy="535531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sz="3200" b="1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Relax all edges leaving </a:t>
            </a:r>
            <a:r>
              <a:rPr lang="en-US" sz="3200" b="1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E</a:t>
            </a:r>
            <a:r>
              <a:rPr lang="en-US" sz="3200" b="1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:</a:t>
            </a:r>
          </a:p>
        </p:txBody>
      </p:sp>
      <p:pic>
        <p:nvPicPr>
          <p:cNvPr id="2" name="Picture 1" descr="master_bluesidebar.eps">
            <a:extLst>
              <a:ext uri="{FF2B5EF4-FFF2-40B4-BE49-F238E27FC236}">
                <a16:creationId xmlns:a16="http://schemas.microsoft.com/office/drawing/2014/main" id="{8A008B47-E7ED-2801-4ABF-616898CFB5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cxnSp>
        <p:nvCxnSpPr>
          <p:cNvPr id="3" name="直線接點 7">
            <a:extLst>
              <a:ext uri="{FF2B5EF4-FFF2-40B4-BE49-F238E27FC236}">
                <a16:creationId xmlns:a16="http://schemas.microsoft.com/office/drawing/2014/main" id="{AB08A62E-C2D1-679E-C169-840D138E1A63}"/>
              </a:ext>
            </a:extLst>
          </p:cNvPr>
          <p:cNvCxnSpPr>
            <a:cxnSpLocks/>
          </p:cNvCxnSpPr>
          <p:nvPr/>
        </p:nvCxnSpPr>
        <p:spPr>
          <a:xfrm>
            <a:off x="838200" y="1237457"/>
            <a:ext cx="10515600" cy="0"/>
          </a:xfrm>
          <a:prstGeom prst="line">
            <a:avLst/>
          </a:prstGeom>
          <a:ln w="38100">
            <a:solidFill>
              <a:schemeClr val="accent5">
                <a:alpha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1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Dijkstra Algorithm Walkthrough – 9</a:t>
            </a:r>
            <a:endParaRPr lang="en-US" dirty="0"/>
          </a:p>
        </p:txBody>
      </p:sp>
      <p:sp>
        <p:nvSpPr>
          <p:cNvPr id="687107" name="Oval 3"/>
          <p:cNvSpPr>
            <a:spLocks noChangeArrowheads="1"/>
          </p:cNvSpPr>
          <p:nvPr/>
        </p:nvSpPr>
        <p:spPr bwMode="auto">
          <a:xfrm>
            <a:off x="5407025" y="2728913"/>
            <a:ext cx="679450" cy="679450"/>
          </a:xfrm>
          <a:prstGeom prst="ellipse">
            <a:avLst/>
          </a:prstGeom>
          <a:solidFill>
            <a:srgbClr val="FFCCCC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 anchor="ctr"/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A</a:t>
            </a:r>
          </a:p>
        </p:txBody>
      </p:sp>
      <p:sp>
        <p:nvSpPr>
          <p:cNvPr id="687108" name="Oval 4"/>
          <p:cNvSpPr>
            <a:spLocks noChangeArrowheads="1"/>
          </p:cNvSpPr>
          <p:nvPr/>
        </p:nvSpPr>
        <p:spPr bwMode="auto">
          <a:xfrm>
            <a:off x="7159625" y="1719263"/>
            <a:ext cx="679450" cy="679450"/>
          </a:xfrm>
          <a:prstGeom prst="ellipse">
            <a:avLst/>
          </a:prstGeom>
          <a:solidFill>
            <a:srgbClr val="FFCCCC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 anchor="ctr"/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B</a:t>
            </a:r>
          </a:p>
        </p:txBody>
      </p:sp>
      <p:sp>
        <p:nvSpPr>
          <p:cNvPr id="687109" name="Oval 5"/>
          <p:cNvSpPr>
            <a:spLocks noChangeArrowheads="1"/>
          </p:cNvSpPr>
          <p:nvPr/>
        </p:nvSpPr>
        <p:spPr bwMode="auto">
          <a:xfrm>
            <a:off x="8912225" y="1719263"/>
            <a:ext cx="679450" cy="679450"/>
          </a:xfrm>
          <a:prstGeom prst="ellipse">
            <a:avLst/>
          </a:prstGeom>
          <a:solidFill>
            <a:srgbClr val="FFFF66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 anchor="ctr"/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D</a:t>
            </a:r>
          </a:p>
        </p:txBody>
      </p:sp>
      <p:sp>
        <p:nvSpPr>
          <p:cNvPr id="687110" name="Oval 6"/>
          <p:cNvSpPr>
            <a:spLocks noChangeArrowheads="1"/>
          </p:cNvSpPr>
          <p:nvPr/>
        </p:nvSpPr>
        <p:spPr bwMode="auto">
          <a:xfrm>
            <a:off x="7159625" y="3738563"/>
            <a:ext cx="679450" cy="679450"/>
          </a:xfrm>
          <a:prstGeom prst="ellipse">
            <a:avLst/>
          </a:prstGeom>
          <a:solidFill>
            <a:srgbClr val="FFCCCC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 anchor="ctr"/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C</a:t>
            </a:r>
          </a:p>
        </p:txBody>
      </p:sp>
      <p:sp>
        <p:nvSpPr>
          <p:cNvPr id="687111" name="Oval 7"/>
          <p:cNvSpPr>
            <a:spLocks noChangeArrowheads="1"/>
          </p:cNvSpPr>
          <p:nvPr/>
        </p:nvSpPr>
        <p:spPr bwMode="auto">
          <a:xfrm>
            <a:off x="8912225" y="3738563"/>
            <a:ext cx="679450" cy="679450"/>
          </a:xfrm>
          <a:prstGeom prst="ellipse">
            <a:avLst/>
          </a:prstGeom>
          <a:solidFill>
            <a:srgbClr val="FFCCCC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 anchor="ctr"/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E</a:t>
            </a:r>
          </a:p>
        </p:txBody>
      </p:sp>
      <p:cxnSp>
        <p:nvCxnSpPr>
          <p:cNvPr id="687112" name="AutoShape 8"/>
          <p:cNvCxnSpPr>
            <a:cxnSpLocks noChangeShapeType="1"/>
            <a:stCxn id="687107" idx="7"/>
            <a:endCxn id="687108" idx="2"/>
          </p:cNvCxnSpPr>
          <p:nvPr/>
        </p:nvCxnSpPr>
        <p:spPr bwMode="auto">
          <a:xfrm flipV="1">
            <a:off x="5986463" y="2058989"/>
            <a:ext cx="1173162" cy="769937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stealth" w="med" len="med"/>
          </a:ln>
          <a:effectLst/>
        </p:spPr>
      </p:cxnSp>
      <p:cxnSp>
        <p:nvCxnSpPr>
          <p:cNvPr id="687113" name="AutoShape 9"/>
          <p:cNvCxnSpPr>
            <a:cxnSpLocks noChangeShapeType="1"/>
            <a:stCxn id="687107" idx="5"/>
            <a:endCxn id="687110" idx="2"/>
          </p:cNvCxnSpPr>
          <p:nvPr/>
        </p:nvCxnSpPr>
        <p:spPr bwMode="auto">
          <a:xfrm>
            <a:off x="5986463" y="3308350"/>
            <a:ext cx="1173162" cy="769938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stealth" w="med" len="med"/>
          </a:ln>
          <a:effectLst/>
        </p:spPr>
      </p:cxnSp>
      <p:cxnSp>
        <p:nvCxnSpPr>
          <p:cNvPr id="687114" name="AutoShape 10"/>
          <p:cNvCxnSpPr>
            <a:cxnSpLocks noChangeShapeType="1"/>
            <a:stCxn id="687108" idx="6"/>
            <a:endCxn id="687109" idx="2"/>
          </p:cNvCxnSpPr>
          <p:nvPr/>
        </p:nvCxnSpPr>
        <p:spPr bwMode="auto">
          <a:xfrm>
            <a:off x="7839075" y="2058988"/>
            <a:ext cx="1073150" cy="0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stealth" w="med" len="med"/>
          </a:ln>
          <a:effectLst/>
        </p:spPr>
      </p:cxnSp>
      <p:sp>
        <p:nvSpPr>
          <p:cNvPr id="687115" name="Arc 11"/>
          <p:cNvSpPr>
            <a:spLocks/>
          </p:cNvSpPr>
          <p:nvPr/>
        </p:nvSpPr>
        <p:spPr bwMode="auto">
          <a:xfrm>
            <a:off x="7770813" y="2450456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 type="stealth" w="med" len="med"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7116" name="Arc 12"/>
          <p:cNvSpPr>
            <a:spLocks/>
          </p:cNvSpPr>
          <p:nvPr/>
        </p:nvSpPr>
        <p:spPr bwMode="auto">
          <a:xfrm flipV="1">
            <a:off x="7769225" y="3241031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7117" name="Arc 13"/>
          <p:cNvSpPr>
            <a:spLocks/>
          </p:cNvSpPr>
          <p:nvPr/>
        </p:nvSpPr>
        <p:spPr bwMode="auto">
          <a:xfrm flipH="1">
            <a:off x="7083425" y="2453631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7118" name="Arc 14"/>
          <p:cNvSpPr>
            <a:spLocks/>
          </p:cNvSpPr>
          <p:nvPr/>
        </p:nvSpPr>
        <p:spPr bwMode="auto">
          <a:xfrm flipH="1" flipV="1">
            <a:off x="7083425" y="3241031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 type="stealth" w="med" len="med"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7119" name="Arc 15"/>
          <p:cNvSpPr>
            <a:spLocks/>
          </p:cNvSpPr>
          <p:nvPr/>
        </p:nvSpPr>
        <p:spPr bwMode="auto">
          <a:xfrm>
            <a:off x="9523413" y="2450456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57150">
            <a:solidFill>
              <a:schemeClr val="accent2"/>
            </a:solidFill>
            <a:round/>
            <a:headEnd type="stealth" w="med" len="med"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7120" name="Arc 16"/>
          <p:cNvSpPr>
            <a:spLocks/>
          </p:cNvSpPr>
          <p:nvPr/>
        </p:nvSpPr>
        <p:spPr bwMode="auto">
          <a:xfrm flipV="1">
            <a:off x="9521825" y="3236268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57150">
            <a:solidFill>
              <a:schemeClr val="accent2"/>
            </a:solidFill>
            <a:round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7121" name="Arc 17"/>
          <p:cNvSpPr>
            <a:spLocks/>
          </p:cNvSpPr>
          <p:nvPr/>
        </p:nvSpPr>
        <p:spPr bwMode="auto">
          <a:xfrm flipH="1">
            <a:off x="8836025" y="2453631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7122" name="Arc 18"/>
          <p:cNvSpPr>
            <a:spLocks/>
          </p:cNvSpPr>
          <p:nvPr/>
        </p:nvSpPr>
        <p:spPr bwMode="auto">
          <a:xfrm flipH="1" flipV="1">
            <a:off x="8836025" y="3236268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 type="stealth" w="med" len="med"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cxnSp>
        <p:nvCxnSpPr>
          <p:cNvPr id="687123" name="AutoShape 19"/>
          <p:cNvCxnSpPr>
            <a:cxnSpLocks noChangeShapeType="1"/>
            <a:stCxn id="687110" idx="6"/>
            <a:endCxn id="687111" idx="2"/>
          </p:cNvCxnSpPr>
          <p:nvPr/>
        </p:nvCxnSpPr>
        <p:spPr bwMode="auto">
          <a:xfrm>
            <a:off x="7839075" y="4078288"/>
            <a:ext cx="1073150" cy="0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stealth" w="med" len="med"/>
          </a:ln>
          <a:effectLst/>
        </p:spPr>
      </p:cxnSp>
      <p:sp>
        <p:nvSpPr>
          <p:cNvPr id="687124" name="Line 20"/>
          <p:cNvSpPr>
            <a:spLocks noChangeShapeType="1"/>
          </p:cNvSpPr>
          <p:nvPr/>
        </p:nvSpPr>
        <p:spPr bwMode="auto">
          <a:xfrm flipV="1">
            <a:off x="7845425" y="2163763"/>
            <a:ext cx="1066800" cy="1828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stealth" w="med" len="med"/>
          </a:ln>
          <a:effectLst/>
        </p:spPr>
        <p:txBody>
          <a:bodyPr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7125" name="Text Box 21"/>
          <p:cNvSpPr txBox="1">
            <a:spLocks noChangeArrowheads="1"/>
          </p:cNvSpPr>
          <p:nvPr/>
        </p:nvSpPr>
        <p:spPr bwMode="auto">
          <a:xfrm>
            <a:off x="6016625" y="2049463"/>
            <a:ext cx="5397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10</a:t>
            </a:r>
          </a:p>
        </p:txBody>
      </p:sp>
      <p:sp>
        <p:nvSpPr>
          <p:cNvPr id="687126" name="Text Box 22"/>
          <p:cNvSpPr txBox="1">
            <a:spLocks noChangeArrowheads="1"/>
          </p:cNvSpPr>
          <p:nvPr/>
        </p:nvSpPr>
        <p:spPr bwMode="auto">
          <a:xfrm>
            <a:off x="6169025" y="353536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3</a:t>
            </a:r>
          </a:p>
        </p:txBody>
      </p:sp>
      <p:sp>
        <p:nvSpPr>
          <p:cNvPr id="687127" name="Text Box 23"/>
          <p:cNvSpPr txBox="1">
            <a:spLocks noChangeArrowheads="1"/>
          </p:cNvSpPr>
          <p:nvPr/>
        </p:nvSpPr>
        <p:spPr bwMode="auto">
          <a:xfrm>
            <a:off x="7083425" y="281781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1</a:t>
            </a:r>
          </a:p>
        </p:txBody>
      </p:sp>
      <p:sp>
        <p:nvSpPr>
          <p:cNvPr id="687128" name="Text Box 24"/>
          <p:cNvSpPr txBox="1">
            <a:spLocks noChangeArrowheads="1"/>
          </p:cNvSpPr>
          <p:nvPr/>
        </p:nvSpPr>
        <p:spPr bwMode="auto">
          <a:xfrm>
            <a:off x="7540625" y="281781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4</a:t>
            </a:r>
          </a:p>
        </p:txBody>
      </p:sp>
      <p:sp>
        <p:nvSpPr>
          <p:cNvPr id="687129" name="Text Box 25"/>
          <p:cNvSpPr txBox="1">
            <a:spLocks noChangeArrowheads="1"/>
          </p:cNvSpPr>
          <p:nvPr/>
        </p:nvSpPr>
        <p:spPr bwMode="auto">
          <a:xfrm>
            <a:off x="8855075" y="281781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7</a:t>
            </a:r>
          </a:p>
        </p:txBody>
      </p:sp>
      <p:sp>
        <p:nvSpPr>
          <p:cNvPr id="687130" name="Text Box 26"/>
          <p:cNvSpPr txBox="1">
            <a:spLocks noChangeArrowheads="1"/>
          </p:cNvSpPr>
          <p:nvPr/>
        </p:nvSpPr>
        <p:spPr bwMode="auto">
          <a:xfrm>
            <a:off x="9331325" y="281781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9</a:t>
            </a:r>
          </a:p>
        </p:txBody>
      </p:sp>
      <p:sp>
        <p:nvSpPr>
          <p:cNvPr id="687131" name="Text Box 27"/>
          <p:cNvSpPr txBox="1">
            <a:spLocks noChangeArrowheads="1"/>
          </p:cNvSpPr>
          <p:nvPr/>
        </p:nvSpPr>
        <p:spPr bwMode="auto">
          <a:xfrm>
            <a:off x="8093075" y="262096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8</a:t>
            </a:r>
          </a:p>
        </p:txBody>
      </p:sp>
      <p:sp>
        <p:nvSpPr>
          <p:cNvPr id="687132" name="Text Box 28"/>
          <p:cNvSpPr txBox="1">
            <a:spLocks noChangeArrowheads="1"/>
          </p:cNvSpPr>
          <p:nvPr/>
        </p:nvSpPr>
        <p:spPr bwMode="auto">
          <a:xfrm>
            <a:off x="8226425" y="155416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2</a:t>
            </a:r>
          </a:p>
        </p:txBody>
      </p:sp>
      <p:sp>
        <p:nvSpPr>
          <p:cNvPr id="687133" name="Text Box 29"/>
          <p:cNvSpPr txBox="1">
            <a:spLocks noChangeArrowheads="1"/>
          </p:cNvSpPr>
          <p:nvPr/>
        </p:nvSpPr>
        <p:spPr bwMode="auto">
          <a:xfrm>
            <a:off x="8226425" y="4006851"/>
            <a:ext cx="361950" cy="519113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2</a:t>
            </a:r>
          </a:p>
        </p:txBody>
      </p:sp>
      <p:sp>
        <p:nvSpPr>
          <p:cNvPr id="687134" name="Text Box 30"/>
          <p:cNvSpPr txBox="1">
            <a:spLocks noChangeArrowheads="1"/>
          </p:cNvSpPr>
          <p:nvPr/>
        </p:nvSpPr>
        <p:spPr bwMode="auto">
          <a:xfrm>
            <a:off x="2838450" y="3810000"/>
            <a:ext cx="431800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 i="1">
                <a:solidFill>
                  <a:srgbClr val="CCCCFF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A</a:t>
            </a:r>
          </a:p>
        </p:txBody>
      </p:sp>
      <p:sp>
        <p:nvSpPr>
          <p:cNvPr id="687135" name="Text Box 31"/>
          <p:cNvSpPr txBox="1">
            <a:spLocks noChangeArrowheads="1"/>
          </p:cNvSpPr>
          <p:nvPr/>
        </p:nvSpPr>
        <p:spPr bwMode="auto">
          <a:xfrm>
            <a:off x="3454400" y="3810000"/>
            <a:ext cx="431800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 i="1">
                <a:solidFill>
                  <a:srgbClr val="CCCCFF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B</a:t>
            </a:r>
          </a:p>
        </p:txBody>
      </p:sp>
      <p:sp>
        <p:nvSpPr>
          <p:cNvPr id="687136" name="Text Box 32"/>
          <p:cNvSpPr txBox="1">
            <a:spLocks noChangeArrowheads="1"/>
          </p:cNvSpPr>
          <p:nvPr/>
        </p:nvSpPr>
        <p:spPr bwMode="auto">
          <a:xfrm>
            <a:off x="4046538" y="3810000"/>
            <a:ext cx="455612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 i="1">
                <a:solidFill>
                  <a:srgbClr val="CCCCFF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C</a:t>
            </a:r>
          </a:p>
        </p:txBody>
      </p:sp>
      <p:sp>
        <p:nvSpPr>
          <p:cNvPr id="687137" name="Text Box 33"/>
          <p:cNvSpPr txBox="1">
            <a:spLocks noChangeArrowheads="1"/>
          </p:cNvSpPr>
          <p:nvPr/>
        </p:nvSpPr>
        <p:spPr bwMode="auto">
          <a:xfrm>
            <a:off x="4645025" y="3810000"/>
            <a:ext cx="477838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D</a:t>
            </a:r>
          </a:p>
        </p:txBody>
      </p:sp>
      <p:sp>
        <p:nvSpPr>
          <p:cNvPr id="687138" name="Text Box 34"/>
          <p:cNvSpPr txBox="1">
            <a:spLocks noChangeArrowheads="1"/>
          </p:cNvSpPr>
          <p:nvPr/>
        </p:nvSpPr>
        <p:spPr bwMode="auto">
          <a:xfrm>
            <a:off x="5283200" y="3810000"/>
            <a:ext cx="431800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 i="1">
                <a:solidFill>
                  <a:srgbClr val="CCCCFF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E</a:t>
            </a:r>
          </a:p>
        </p:txBody>
      </p:sp>
      <p:sp>
        <p:nvSpPr>
          <p:cNvPr id="687139" name="Text Box 35"/>
          <p:cNvSpPr txBox="1">
            <a:spLocks noChangeArrowheads="1"/>
          </p:cNvSpPr>
          <p:nvPr/>
        </p:nvSpPr>
        <p:spPr bwMode="auto">
          <a:xfrm>
            <a:off x="2139951" y="3810000"/>
            <a:ext cx="612775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Q:</a:t>
            </a:r>
          </a:p>
        </p:txBody>
      </p:sp>
      <p:sp>
        <p:nvSpPr>
          <p:cNvPr id="687140" name="Text Box 36"/>
          <p:cNvSpPr txBox="1">
            <a:spLocks noChangeArrowheads="1"/>
          </p:cNvSpPr>
          <p:nvPr/>
        </p:nvSpPr>
        <p:spPr bwMode="auto">
          <a:xfrm>
            <a:off x="2886075" y="4419600"/>
            <a:ext cx="336550" cy="457200"/>
          </a:xfrm>
          <a:prstGeom prst="rect">
            <a:avLst/>
          </a:prstGeom>
          <a:solidFill>
            <a:srgbClr val="FFCCCC"/>
          </a:solidFill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0</a:t>
            </a:r>
          </a:p>
        </p:txBody>
      </p:sp>
      <p:sp>
        <p:nvSpPr>
          <p:cNvPr id="687141" name="Text Box 37"/>
          <p:cNvSpPr txBox="1">
            <a:spLocks noChangeArrowheads="1"/>
          </p:cNvSpPr>
          <p:nvPr/>
        </p:nvSpPr>
        <p:spPr bwMode="auto">
          <a:xfrm>
            <a:off x="3470275" y="4413250"/>
            <a:ext cx="401638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  <a:endParaRPr lang="en-US" sz="2400">
              <a:solidFill>
                <a:srgbClr val="008A87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87142" name="Text Box 38"/>
          <p:cNvSpPr txBox="1">
            <a:spLocks noChangeArrowheads="1"/>
          </p:cNvSpPr>
          <p:nvPr/>
        </p:nvSpPr>
        <p:spPr bwMode="auto">
          <a:xfrm>
            <a:off x="4075114" y="4413250"/>
            <a:ext cx="401637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  <a:endParaRPr lang="en-US" sz="2400">
              <a:solidFill>
                <a:srgbClr val="008A87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87143" name="Text Box 39"/>
          <p:cNvSpPr txBox="1">
            <a:spLocks noChangeArrowheads="1"/>
          </p:cNvSpPr>
          <p:nvPr/>
        </p:nvSpPr>
        <p:spPr bwMode="auto">
          <a:xfrm>
            <a:off x="4683125" y="4413250"/>
            <a:ext cx="401638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  <a:endParaRPr lang="en-US" sz="2400">
              <a:solidFill>
                <a:srgbClr val="008A87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87144" name="Text Box 40"/>
          <p:cNvSpPr txBox="1">
            <a:spLocks noChangeArrowheads="1"/>
          </p:cNvSpPr>
          <p:nvPr/>
        </p:nvSpPr>
        <p:spPr bwMode="auto">
          <a:xfrm>
            <a:off x="5299075" y="4413250"/>
            <a:ext cx="401638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  <a:endParaRPr lang="en-US" sz="2400">
              <a:solidFill>
                <a:srgbClr val="008A87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87145" name="Line 41"/>
          <p:cNvSpPr>
            <a:spLocks noChangeShapeType="1"/>
          </p:cNvSpPr>
          <p:nvPr/>
        </p:nvSpPr>
        <p:spPr bwMode="auto">
          <a:xfrm>
            <a:off x="2816225" y="4419600"/>
            <a:ext cx="2895600" cy="0"/>
          </a:xfrm>
          <a:prstGeom prst="line">
            <a:avLst/>
          </a:prstGeom>
          <a:noFill/>
          <a:ln w="38100" cmpd="dbl">
            <a:solidFill>
              <a:schemeClr val="accent2"/>
            </a:solidFill>
            <a:round/>
            <a:headEnd/>
            <a:tailEnd/>
          </a:ln>
          <a:effectLst/>
        </p:spPr>
        <p:txBody>
          <a:bodyPr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7146" name="Text Box 42"/>
          <p:cNvSpPr txBox="1">
            <a:spLocks noChangeArrowheads="1"/>
          </p:cNvSpPr>
          <p:nvPr/>
        </p:nvSpPr>
        <p:spPr bwMode="auto">
          <a:xfrm>
            <a:off x="6324601" y="5334000"/>
            <a:ext cx="2841625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S: </a:t>
            </a:r>
            <a:r>
              <a:rPr lang="en-US" sz="32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{ </a:t>
            </a:r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A, C, E, B</a:t>
            </a:r>
            <a:r>
              <a:rPr lang="en-US" sz="32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 }</a:t>
            </a:r>
          </a:p>
        </p:txBody>
      </p:sp>
      <p:sp>
        <p:nvSpPr>
          <p:cNvPr id="687147" name="Text Box 43"/>
          <p:cNvSpPr txBox="1">
            <a:spLocks noChangeArrowheads="1"/>
          </p:cNvSpPr>
          <p:nvPr/>
        </p:nvSpPr>
        <p:spPr bwMode="auto">
          <a:xfrm>
            <a:off x="4953000" y="2792414"/>
            <a:ext cx="387350" cy="57943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1" hangingPunct="1"/>
            <a:r>
              <a:rPr lang="en-US" sz="3200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0</a:t>
            </a:r>
          </a:p>
        </p:txBody>
      </p:sp>
      <p:sp>
        <p:nvSpPr>
          <p:cNvPr id="687148" name="Text Box 44"/>
          <p:cNvSpPr txBox="1">
            <a:spLocks noChangeArrowheads="1"/>
          </p:cNvSpPr>
          <p:nvPr/>
        </p:nvSpPr>
        <p:spPr bwMode="auto">
          <a:xfrm>
            <a:off x="7305675" y="1198564"/>
            <a:ext cx="387350" cy="57943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7</a:t>
            </a:r>
          </a:p>
        </p:txBody>
      </p:sp>
      <p:sp>
        <p:nvSpPr>
          <p:cNvPr id="687149" name="Text Box 45"/>
          <p:cNvSpPr txBox="1">
            <a:spLocks noChangeArrowheads="1"/>
          </p:cNvSpPr>
          <p:nvPr/>
        </p:nvSpPr>
        <p:spPr bwMode="auto">
          <a:xfrm>
            <a:off x="7305675" y="4457700"/>
            <a:ext cx="387350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3</a:t>
            </a:r>
          </a:p>
        </p:txBody>
      </p:sp>
      <p:sp>
        <p:nvSpPr>
          <p:cNvPr id="687150" name="Text Box 46"/>
          <p:cNvSpPr txBox="1">
            <a:spLocks noChangeArrowheads="1"/>
          </p:cNvSpPr>
          <p:nvPr/>
        </p:nvSpPr>
        <p:spPr bwMode="auto">
          <a:xfrm>
            <a:off x="9056688" y="4457700"/>
            <a:ext cx="387350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5</a:t>
            </a:r>
          </a:p>
        </p:txBody>
      </p:sp>
      <p:sp>
        <p:nvSpPr>
          <p:cNvPr id="687151" name="Text Box 47"/>
          <p:cNvSpPr txBox="1">
            <a:spLocks noChangeArrowheads="1"/>
          </p:cNvSpPr>
          <p:nvPr/>
        </p:nvSpPr>
        <p:spPr bwMode="auto">
          <a:xfrm>
            <a:off x="8955088" y="1198564"/>
            <a:ext cx="590550" cy="57943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11</a:t>
            </a:r>
          </a:p>
        </p:txBody>
      </p:sp>
      <p:sp>
        <p:nvSpPr>
          <p:cNvPr id="687152" name="Text Box 48"/>
          <p:cNvSpPr txBox="1">
            <a:spLocks noChangeArrowheads="1"/>
          </p:cNvSpPr>
          <p:nvPr/>
        </p:nvSpPr>
        <p:spPr bwMode="auto">
          <a:xfrm>
            <a:off x="3425825" y="4783138"/>
            <a:ext cx="488950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10</a:t>
            </a:r>
          </a:p>
        </p:txBody>
      </p:sp>
      <p:sp>
        <p:nvSpPr>
          <p:cNvPr id="687153" name="Text Box 49"/>
          <p:cNvSpPr txBox="1">
            <a:spLocks noChangeArrowheads="1"/>
          </p:cNvSpPr>
          <p:nvPr/>
        </p:nvSpPr>
        <p:spPr bwMode="auto">
          <a:xfrm>
            <a:off x="4106863" y="4776788"/>
            <a:ext cx="336550" cy="457200"/>
          </a:xfrm>
          <a:prstGeom prst="rect">
            <a:avLst/>
          </a:prstGeom>
          <a:solidFill>
            <a:srgbClr val="FFCCCC"/>
          </a:solidFill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3</a:t>
            </a:r>
            <a:endParaRPr lang="en-US" sz="2400">
              <a:solidFill>
                <a:srgbClr val="008A87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87154" name="Text Box 50"/>
          <p:cNvSpPr txBox="1">
            <a:spLocks noChangeArrowheads="1"/>
          </p:cNvSpPr>
          <p:nvPr/>
        </p:nvSpPr>
        <p:spPr bwMode="auto">
          <a:xfrm>
            <a:off x="4683125" y="4776788"/>
            <a:ext cx="401638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</a:p>
        </p:txBody>
      </p:sp>
      <p:sp>
        <p:nvSpPr>
          <p:cNvPr id="687155" name="Text Box 51"/>
          <p:cNvSpPr txBox="1">
            <a:spLocks noChangeArrowheads="1"/>
          </p:cNvSpPr>
          <p:nvPr/>
        </p:nvSpPr>
        <p:spPr bwMode="auto">
          <a:xfrm>
            <a:off x="5299075" y="4776788"/>
            <a:ext cx="401638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</a:p>
        </p:txBody>
      </p:sp>
      <p:sp>
        <p:nvSpPr>
          <p:cNvPr id="687156" name="Text Box 52"/>
          <p:cNvSpPr txBox="1">
            <a:spLocks noChangeArrowheads="1"/>
          </p:cNvSpPr>
          <p:nvPr/>
        </p:nvSpPr>
        <p:spPr bwMode="auto">
          <a:xfrm>
            <a:off x="3502025" y="5146675"/>
            <a:ext cx="336550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7</a:t>
            </a:r>
          </a:p>
        </p:txBody>
      </p:sp>
      <p:sp>
        <p:nvSpPr>
          <p:cNvPr id="687157" name="Text Box 53"/>
          <p:cNvSpPr txBox="1">
            <a:spLocks noChangeArrowheads="1"/>
          </p:cNvSpPr>
          <p:nvPr/>
        </p:nvSpPr>
        <p:spPr bwMode="auto">
          <a:xfrm>
            <a:off x="4638675" y="5146675"/>
            <a:ext cx="488950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11</a:t>
            </a:r>
          </a:p>
        </p:txBody>
      </p:sp>
      <p:sp>
        <p:nvSpPr>
          <p:cNvPr id="687158" name="Text Box 54"/>
          <p:cNvSpPr txBox="1">
            <a:spLocks noChangeArrowheads="1"/>
          </p:cNvSpPr>
          <p:nvPr/>
        </p:nvSpPr>
        <p:spPr bwMode="auto">
          <a:xfrm>
            <a:off x="5330825" y="5146675"/>
            <a:ext cx="336550" cy="457200"/>
          </a:xfrm>
          <a:prstGeom prst="rect">
            <a:avLst/>
          </a:prstGeom>
          <a:solidFill>
            <a:srgbClr val="FFCCCC"/>
          </a:solidFill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5</a:t>
            </a:r>
          </a:p>
        </p:txBody>
      </p:sp>
      <p:sp>
        <p:nvSpPr>
          <p:cNvPr id="687159" name="Text Box 55"/>
          <p:cNvSpPr txBox="1">
            <a:spLocks noChangeArrowheads="1"/>
          </p:cNvSpPr>
          <p:nvPr/>
        </p:nvSpPr>
        <p:spPr bwMode="auto">
          <a:xfrm>
            <a:off x="3502025" y="5510213"/>
            <a:ext cx="336550" cy="457200"/>
          </a:xfrm>
          <a:prstGeom prst="rect">
            <a:avLst/>
          </a:prstGeom>
          <a:solidFill>
            <a:srgbClr val="FFCCCC"/>
          </a:solidFill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7</a:t>
            </a:r>
          </a:p>
        </p:txBody>
      </p:sp>
      <p:sp>
        <p:nvSpPr>
          <p:cNvPr id="687160" name="Text Box 56"/>
          <p:cNvSpPr txBox="1">
            <a:spLocks noChangeArrowheads="1"/>
          </p:cNvSpPr>
          <p:nvPr/>
        </p:nvSpPr>
        <p:spPr bwMode="auto">
          <a:xfrm>
            <a:off x="4638675" y="5510213"/>
            <a:ext cx="488950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11</a:t>
            </a:r>
          </a:p>
        </p:txBody>
      </p:sp>
      <p:sp>
        <p:nvSpPr>
          <p:cNvPr id="687161" name="Text Box 57"/>
          <p:cNvSpPr txBox="1">
            <a:spLocks noChangeArrowheads="1"/>
          </p:cNvSpPr>
          <p:nvPr/>
        </p:nvSpPr>
        <p:spPr bwMode="auto">
          <a:xfrm>
            <a:off x="1905000" y="1447801"/>
            <a:ext cx="4876800" cy="535531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sz="3200" b="1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“B”</a:t>
            </a:r>
            <a:r>
              <a:rPr lang="en-US" sz="3200" b="1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 </a:t>
            </a:r>
            <a:r>
              <a:rPr lang="en-US" sz="3200" b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  <a:sym typeface="Symbol" pitchFamily="18" charset="2"/>
              </a:rPr>
              <a:t></a:t>
            </a:r>
            <a:r>
              <a:rPr lang="en-US" sz="3200" b="1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  <a:sym typeface="Symbol" pitchFamily="18" charset="2"/>
              </a:rPr>
              <a:t> </a:t>
            </a:r>
            <a:r>
              <a:rPr lang="en-US" sz="3200" b="1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E</a:t>
            </a:r>
            <a:r>
              <a:rPr lang="en-US" sz="2400" b="1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XTRACT</a:t>
            </a:r>
            <a:r>
              <a:rPr lang="en-US" sz="3200" b="1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-M</a:t>
            </a:r>
            <a:r>
              <a:rPr lang="en-US" sz="2400" b="1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IN</a:t>
            </a:r>
            <a:r>
              <a:rPr lang="en-US" sz="3200" b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(</a:t>
            </a:r>
            <a:r>
              <a:rPr lang="en-US" sz="3200" b="1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Q</a:t>
            </a:r>
            <a:r>
              <a:rPr lang="en-US" sz="3200" b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)</a:t>
            </a:r>
            <a:r>
              <a:rPr lang="en-US" sz="3200" b="1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:</a:t>
            </a:r>
          </a:p>
        </p:txBody>
      </p:sp>
      <p:pic>
        <p:nvPicPr>
          <p:cNvPr id="2" name="Picture 1" descr="master_bluesidebar.eps">
            <a:extLst>
              <a:ext uri="{FF2B5EF4-FFF2-40B4-BE49-F238E27FC236}">
                <a16:creationId xmlns:a16="http://schemas.microsoft.com/office/drawing/2014/main" id="{2AB469EA-5629-7267-BE60-5E27886C10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cxnSp>
        <p:nvCxnSpPr>
          <p:cNvPr id="3" name="直線接點 7">
            <a:extLst>
              <a:ext uri="{FF2B5EF4-FFF2-40B4-BE49-F238E27FC236}">
                <a16:creationId xmlns:a16="http://schemas.microsoft.com/office/drawing/2014/main" id="{7D6125C1-BDFF-A25E-B3CE-FFFD9113DFB7}"/>
              </a:ext>
            </a:extLst>
          </p:cNvPr>
          <p:cNvCxnSpPr>
            <a:cxnSpLocks/>
          </p:cNvCxnSpPr>
          <p:nvPr/>
        </p:nvCxnSpPr>
        <p:spPr>
          <a:xfrm>
            <a:off x="838200" y="1237457"/>
            <a:ext cx="10515600" cy="0"/>
          </a:xfrm>
          <a:prstGeom prst="line">
            <a:avLst/>
          </a:prstGeom>
          <a:ln w="38100">
            <a:solidFill>
              <a:schemeClr val="accent5">
                <a:alpha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1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Dijkstra Algorithm Walkthrough – 10</a:t>
            </a:r>
            <a:endParaRPr lang="en-US" dirty="0"/>
          </a:p>
        </p:txBody>
      </p:sp>
      <p:sp>
        <p:nvSpPr>
          <p:cNvPr id="688131" name="Oval 3"/>
          <p:cNvSpPr>
            <a:spLocks noChangeArrowheads="1"/>
          </p:cNvSpPr>
          <p:nvPr/>
        </p:nvSpPr>
        <p:spPr bwMode="auto">
          <a:xfrm>
            <a:off x="5407025" y="2728913"/>
            <a:ext cx="679450" cy="679450"/>
          </a:xfrm>
          <a:prstGeom prst="ellipse">
            <a:avLst/>
          </a:prstGeom>
          <a:solidFill>
            <a:srgbClr val="FFCCCC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 anchor="ctr"/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A</a:t>
            </a:r>
          </a:p>
        </p:txBody>
      </p:sp>
      <p:sp>
        <p:nvSpPr>
          <p:cNvPr id="688132" name="Oval 4"/>
          <p:cNvSpPr>
            <a:spLocks noChangeArrowheads="1"/>
          </p:cNvSpPr>
          <p:nvPr/>
        </p:nvSpPr>
        <p:spPr bwMode="auto">
          <a:xfrm>
            <a:off x="7159625" y="1719263"/>
            <a:ext cx="679450" cy="679450"/>
          </a:xfrm>
          <a:prstGeom prst="ellipse">
            <a:avLst/>
          </a:prstGeom>
          <a:solidFill>
            <a:srgbClr val="FFCCCC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 anchor="ctr"/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B</a:t>
            </a:r>
          </a:p>
        </p:txBody>
      </p:sp>
      <p:sp>
        <p:nvSpPr>
          <p:cNvPr id="688133" name="Oval 5"/>
          <p:cNvSpPr>
            <a:spLocks noChangeArrowheads="1"/>
          </p:cNvSpPr>
          <p:nvPr/>
        </p:nvSpPr>
        <p:spPr bwMode="auto">
          <a:xfrm>
            <a:off x="8912225" y="1719263"/>
            <a:ext cx="679450" cy="679450"/>
          </a:xfrm>
          <a:prstGeom prst="ellipse">
            <a:avLst/>
          </a:prstGeom>
          <a:solidFill>
            <a:srgbClr val="FFFF66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 anchor="ctr"/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D</a:t>
            </a:r>
          </a:p>
        </p:txBody>
      </p:sp>
      <p:sp>
        <p:nvSpPr>
          <p:cNvPr id="688134" name="Oval 6"/>
          <p:cNvSpPr>
            <a:spLocks noChangeArrowheads="1"/>
          </p:cNvSpPr>
          <p:nvPr/>
        </p:nvSpPr>
        <p:spPr bwMode="auto">
          <a:xfrm>
            <a:off x="7159625" y="3738563"/>
            <a:ext cx="679450" cy="679450"/>
          </a:xfrm>
          <a:prstGeom prst="ellipse">
            <a:avLst/>
          </a:prstGeom>
          <a:solidFill>
            <a:srgbClr val="FFCCCC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 anchor="ctr"/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C</a:t>
            </a:r>
          </a:p>
        </p:txBody>
      </p:sp>
      <p:sp>
        <p:nvSpPr>
          <p:cNvPr id="688135" name="Oval 7"/>
          <p:cNvSpPr>
            <a:spLocks noChangeArrowheads="1"/>
          </p:cNvSpPr>
          <p:nvPr/>
        </p:nvSpPr>
        <p:spPr bwMode="auto">
          <a:xfrm>
            <a:off x="8912225" y="3738563"/>
            <a:ext cx="679450" cy="679450"/>
          </a:xfrm>
          <a:prstGeom prst="ellipse">
            <a:avLst/>
          </a:prstGeom>
          <a:solidFill>
            <a:srgbClr val="FFCCCC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 anchor="ctr"/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E</a:t>
            </a:r>
          </a:p>
        </p:txBody>
      </p:sp>
      <p:cxnSp>
        <p:nvCxnSpPr>
          <p:cNvPr id="688136" name="AutoShape 8"/>
          <p:cNvCxnSpPr>
            <a:cxnSpLocks noChangeShapeType="1"/>
            <a:stCxn id="688131" idx="7"/>
            <a:endCxn id="688132" idx="2"/>
          </p:cNvCxnSpPr>
          <p:nvPr/>
        </p:nvCxnSpPr>
        <p:spPr bwMode="auto">
          <a:xfrm flipV="1">
            <a:off x="5986463" y="2058989"/>
            <a:ext cx="1173162" cy="769937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stealth" w="med" len="med"/>
          </a:ln>
          <a:effectLst/>
        </p:spPr>
      </p:cxnSp>
      <p:cxnSp>
        <p:nvCxnSpPr>
          <p:cNvPr id="688137" name="AutoShape 9"/>
          <p:cNvCxnSpPr>
            <a:cxnSpLocks noChangeShapeType="1"/>
            <a:stCxn id="688131" idx="5"/>
            <a:endCxn id="688134" idx="2"/>
          </p:cNvCxnSpPr>
          <p:nvPr/>
        </p:nvCxnSpPr>
        <p:spPr bwMode="auto">
          <a:xfrm>
            <a:off x="5986463" y="3308350"/>
            <a:ext cx="1173162" cy="769938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stealth" w="med" len="med"/>
          </a:ln>
          <a:effectLst/>
        </p:spPr>
      </p:cxnSp>
      <p:cxnSp>
        <p:nvCxnSpPr>
          <p:cNvPr id="688138" name="AutoShape 10"/>
          <p:cNvCxnSpPr>
            <a:cxnSpLocks noChangeShapeType="1"/>
            <a:stCxn id="688132" idx="6"/>
            <a:endCxn id="688133" idx="2"/>
          </p:cNvCxnSpPr>
          <p:nvPr/>
        </p:nvCxnSpPr>
        <p:spPr bwMode="auto">
          <a:xfrm>
            <a:off x="7839075" y="2058988"/>
            <a:ext cx="1073150" cy="0"/>
          </a:xfrm>
          <a:prstGeom prst="straightConnector1">
            <a:avLst/>
          </a:prstGeom>
          <a:noFill/>
          <a:ln w="57150">
            <a:solidFill>
              <a:schemeClr val="accent2"/>
            </a:solidFill>
            <a:round/>
            <a:headEnd/>
            <a:tailEnd type="stealth" w="med" len="med"/>
          </a:ln>
          <a:effectLst/>
        </p:spPr>
      </p:cxnSp>
      <p:sp>
        <p:nvSpPr>
          <p:cNvPr id="688139" name="Arc 11"/>
          <p:cNvSpPr>
            <a:spLocks/>
          </p:cNvSpPr>
          <p:nvPr/>
        </p:nvSpPr>
        <p:spPr bwMode="auto">
          <a:xfrm>
            <a:off x="7770813" y="2450456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 type="stealth" w="med" len="med"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8140" name="Arc 12"/>
          <p:cNvSpPr>
            <a:spLocks/>
          </p:cNvSpPr>
          <p:nvPr/>
        </p:nvSpPr>
        <p:spPr bwMode="auto">
          <a:xfrm flipV="1">
            <a:off x="7769225" y="3241031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8141" name="Arc 13"/>
          <p:cNvSpPr>
            <a:spLocks/>
          </p:cNvSpPr>
          <p:nvPr/>
        </p:nvSpPr>
        <p:spPr bwMode="auto">
          <a:xfrm flipH="1">
            <a:off x="7083425" y="2453631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57150">
            <a:solidFill>
              <a:schemeClr val="accent2"/>
            </a:solidFill>
            <a:round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8142" name="Arc 14"/>
          <p:cNvSpPr>
            <a:spLocks/>
          </p:cNvSpPr>
          <p:nvPr/>
        </p:nvSpPr>
        <p:spPr bwMode="auto">
          <a:xfrm flipH="1" flipV="1">
            <a:off x="7083425" y="3241031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57150">
            <a:solidFill>
              <a:schemeClr val="accent2"/>
            </a:solidFill>
            <a:round/>
            <a:headEnd type="stealth" w="med" len="med"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8143" name="Arc 15"/>
          <p:cNvSpPr>
            <a:spLocks/>
          </p:cNvSpPr>
          <p:nvPr/>
        </p:nvSpPr>
        <p:spPr bwMode="auto">
          <a:xfrm>
            <a:off x="9523413" y="2450456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 type="stealth" w="med" len="med"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8144" name="Arc 16"/>
          <p:cNvSpPr>
            <a:spLocks/>
          </p:cNvSpPr>
          <p:nvPr/>
        </p:nvSpPr>
        <p:spPr bwMode="auto">
          <a:xfrm flipV="1">
            <a:off x="9521825" y="3236268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8145" name="Arc 17"/>
          <p:cNvSpPr>
            <a:spLocks/>
          </p:cNvSpPr>
          <p:nvPr/>
        </p:nvSpPr>
        <p:spPr bwMode="auto">
          <a:xfrm flipH="1">
            <a:off x="8836025" y="2453631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8146" name="Arc 18"/>
          <p:cNvSpPr>
            <a:spLocks/>
          </p:cNvSpPr>
          <p:nvPr/>
        </p:nvSpPr>
        <p:spPr bwMode="auto">
          <a:xfrm flipH="1" flipV="1">
            <a:off x="8836025" y="3236268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 type="stealth" w="med" len="med"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cxnSp>
        <p:nvCxnSpPr>
          <p:cNvPr id="688147" name="AutoShape 19"/>
          <p:cNvCxnSpPr>
            <a:cxnSpLocks noChangeShapeType="1"/>
            <a:stCxn id="688134" idx="6"/>
            <a:endCxn id="688135" idx="2"/>
          </p:cNvCxnSpPr>
          <p:nvPr/>
        </p:nvCxnSpPr>
        <p:spPr bwMode="auto">
          <a:xfrm>
            <a:off x="7839075" y="4078288"/>
            <a:ext cx="1073150" cy="0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stealth" w="med" len="med"/>
          </a:ln>
          <a:effectLst/>
        </p:spPr>
      </p:cxnSp>
      <p:sp>
        <p:nvSpPr>
          <p:cNvPr id="688148" name="Line 20"/>
          <p:cNvSpPr>
            <a:spLocks noChangeShapeType="1"/>
          </p:cNvSpPr>
          <p:nvPr/>
        </p:nvSpPr>
        <p:spPr bwMode="auto">
          <a:xfrm flipV="1">
            <a:off x="7845425" y="2163763"/>
            <a:ext cx="1066800" cy="1828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stealth" w="med" len="med"/>
          </a:ln>
          <a:effectLst/>
        </p:spPr>
        <p:txBody>
          <a:bodyPr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8149" name="Text Box 21"/>
          <p:cNvSpPr txBox="1">
            <a:spLocks noChangeArrowheads="1"/>
          </p:cNvSpPr>
          <p:nvPr/>
        </p:nvSpPr>
        <p:spPr bwMode="auto">
          <a:xfrm>
            <a:off x="6016625" y="2049463"/>
            <a:ext cx="5397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10</a:t>
            </a:r>
          </a:p>
        </p:txBody>
      </p:sp>
      <p:sp>
        <p:nvSpPr>
          <p:cNvPr id="688150" name="Text Box 22"/>
          <p:cNvSpPr txBox="1">
            <a:spLocks noChangeArrowheads="1"/>
          </p:cNvSpPr>
          <p:nvPr/>
        </p:nvSpPr>
        <p:spPr bwMode="auto">
          <a:xfrm>
            <a:off x="6169025" y="353536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3</a:t>
            </a:r>
          </a:p>
        </p:txBody>
      </p:sp>
      <p:sp>
        <p:nvSpPr>
          <p:cNvPr id="688151" name="Text Box 23"/>
          <p:cNvSpPr txBox="1">
            <a:spLocks noChangeArrowheads="1"/>
          </p:cNvSpPr>
          <p:nvPr/>
        </p:nvSpPr>
        <p:spPr bwMode="auto">
          <a:xfrm>
            <a:off x="7083425" y="281781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1</a:t>
            </a:r>
          </a:p>
        </p:txBody>
      </p:sp>
      <p:sp>
        <p:nvSpPr>
          <p:cNvPr id="688152" name="Text Box 24"/>
          <p:cNvSpPr txBox="1">
            <a:spLocks noChangeArrowheads="1"/>
          </p:cNvSpPr>
          <p:nvPr/>
        </p:nvSpPr>
        <p:spPr bwMode="auto">
          <a:xfrm>
            <a:off x="7540625" y="281781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4</a:t>
            </a:r>
          </a:p>
        </p:txBody>
      </p:sp>
      <p:sp>
        <p:nvSpPr>
          <p:cNvPr id="688153" name="Text Box 25"/>
          <p:cNvSpPr txBox="1">
            <a:spLocks noChangeArrowheads="1"/>
          </p:cNvSpPr>
          <p:nvPr/>
        </p:nvSpPr>
        <p:spPr bwMode="auto">
          <a:xfrm>
            <a:off x="8855075" y="281781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7</a:t>
            </a:r>
          </a:p>
        </p:txBody>
      </p:sp>
      <p:sp>
        <p:nvSpPr>
          <p:cNvPr id="688154" name="Text Box 26"/>
          <p:cNvSpPr txBox="1">
            <a:spLocks noChangeArrowheads="1"/>
          </p:cNvSpPr>
          <p:nvPr/>
        </p:nvSpPr>
        <p:spPr bwMode="auto">
          <a:xfrm>
            <a:off x="9331325" y="281781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9</a:t>
            </a:r>
          </a:p>
        </p:txBody>
      </p:sp>
      <p:sp>
        <p:nvSpPr>
          <p:cNvPr id="688155" name="Text Box 27"/>
          <p:cNvSpPr txBox="1">
            <a:spLocks noChangeArrowheads="1"/>
          </p:cNvSpPr>
          <p:nvPr/>
        </p:nvSpPr>
        <p:spPr bwMode="auto">
          <a:xfrm>
            <a:off x="8093075" y="262096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8</a:t>
            </a:r>
          </a:p>
        </p:txBody>
      </p:sp>
      <p:sp>
        <p:nvSpPr>
          <p:cNvPr id="688156" name="Text Box 28"/>
          <p:cNvSpPr txBox="1">
            <a:spLocks noChangeArrowheads="1"/>
          </p:cNvSpPr>
          <p:nvPr/>
        </p:nvSpPr>
        <p:spPr bwMode="auto">
          <a:xfrm>
            <a:off x="8226425" y="155416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2</a:t>
            </a:r>
          </a:p>
        </p:txBody>
      </p:sp>
      <p:sp>
        <p:nvSpPr>
          <p:cNvPr id="688157" name="Text Box 29"/>
          <p:cNvSpPr txBox="1">
            <a:spLocks noChangeArrowheads="1"/>
          </p:cNvSpPr>
          <p:nvPr/>
        </p:nvSpPr>
        <p:spPr bwMode="auto">
          <a:xfrm>
            <a:off x="8226425" y="4006851"/>
            <a:ext cx="361950" cy="519113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2</a:t>
            </a:r>
          </a:p>
        </p:txBody>
      </p:sp>
      <p:sp>
        <p:nvSpPr>
          <p:cNvPr id="688158" name="Text Box 30"/>
          <p:cNvSpPr txBox="1">
            <a:spLocks noChangeArrowheads="1"/>
          </p:cNvSpPr>
          <p:nvPr/>
        </p:nvSpPr>
        <p:spPr bwMode="auto">
          <a:xfrm>
            <a:off x="2838450" y="3810000"/>
            <a:ext cx="431800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 i="1">
                <a:solidFill>
                  <a:srgbClr val="CCCCFF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A</a:t>
            </a:r>
          </a:p>
        </p:txBody>
      </p:sp>
      <p:sp>
        <p:nvSpPr>
          <p:cNvPr id="688159" name="Text Box 31"/>
          <p:cNvSpPr txBox="1">
            <a:spLocks noChangeArrowheads="1"/>
          </p:cNvSpPr>
          <p:nvPr/>
        </p:nvSpPr>
        <p:spPr bwMode="auto">
          <a:xfrm>
            <a:off x="3454400" y="3810000"/>
            <a:ext cx="431800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 i="1">
                <a:solidFill>
                  <a:srgbClr val="CCCCFF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B</a:t>
            </a:r>
          </a:p>
        </p:txBody>
      </p:sp>
      <p:sp>
        <p:nvSpPr>
          <p:cNvPr id="688160" name="Text Box 32"/>
          <p:cNvSpPr txBox="1">
            <a:spLocks noChangeArrowheads="1"/>
          </p:cNvSpPr>
          <p:nvPr/>
        </p:nvSpPr>
        <p:spPr bwMode="auto">
          <a:xfrm>
            <a:off x="4046538" y="3810000"/>
            <a:ext cx="455612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 i="1">
                <a:solidFill>
                  <a:srgbClr val="CCCCFF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C</a:t>
            </a:r>
          </a:p>
        </p:txBody>
      </p:sp>
      <p:sp>
        <p:nvSpPr>
          <p:cNvPr id="688161" name="Text Box 33"/>
          <p:cNvSpPr txBox="1">
            <a:spLocks noChangeArrowheads="1"/>
          </p:cNvSpPr>
          <p:nvPr/>
        </p:nvSpPr>
        <p:spPr bwMode="auto">
          <a:xfrm>
            <a:off x="4645025" y="3810000"/>
            <a:ext cx="477838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D</a:t>
            </a:r>
          </a:p>
        </p:txBody>
      </p:sp>
      <p:sp>
        <p:nvSpPr>
          <p:cNvPr id="688162" name="Text Box 34"/>
          <p:cNvSpPr txBox="1">
            <a:spLocks noChangeArrowheads="1"/>
          </p:cNvSpPr>
          <p:nvPr/>
        </p:nvSpPr>
        <p:spPr bwMode="auto">
          <a:xfrm>
            <a:off x="5283200" y="3810000"/>
            <a:ext cx="431800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 i="1">
                <a:solidFill>
                  <a:srgbClr val="CCCCFF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E</a:t>
            </a:r>
          </a:p>
        </p:txBody>
      </p:sp>
      <p:sp>
        <p:nvSpPr>
          <p:cNvPr id="688163" name="Text Box 35"/>
          <p:cNvSpPr txBox="1">
            <a:spLocks noChangeArrowheads="1"/>
          </p:cNvSpPr>
          <p:nvPr/>
        </p:nvSpPr>
        <p:spPr bwMode="auto">
          <a:xfrm>
            <a:off x="2139951" y="3810000"/>
            <a:ext cx="612775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Q:</a:t>
            </a:r>
          </a:p>
        </p:txBody>
      </p:sp>
      <p:sp>
        <p:nvSpPr>
          <p:cNvPr id="688164" name="Text Box 36"/>
          <p:cNvSpPr txBox="1">
            <a:spLocks noChangeArrowheads="1"/>
          </p:cNvSpPr>
          <p:nvPr/>
        </p:nvSpPr>
        <p:spPr bwMode="auto">
          <a:xfrm>
            <a:off x="2886075" y="4419600"/>
            <a:ext cx="336550" cy="457200"/>
          </a:xfrm>
          <a:prstGeom prst="rect">
            <a:avLst/>
          </a:prstGeom>
          <a:solidFill>
            <a:srgbClr val="FFCCCC"/>
          </a:solidFill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0</a:t>
            </a:r>
          </a:p>
        </p:txBody>
      </p:sp>
      <p:sp>
        <p:nvSpPr>
          <p:cNvPr id="688165" name="Text Box 37"/>
          <p:cNvSpPr txBox="1">
            <a:spLocks noChangeArrowheads="1"/>
          </p:cNvSpPr>
          <p:nvPr/>
        </p:nvSpPr>
        <p:spPr bwMode="auto">
          <a:xfrm>
            <a:off x="3470275" y="4413250"/>
            <a:ext cx="401638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  <a:endParaRPr lang="en-US" sz="2400">
              <a:solidFill>
                <a:srgbClr val="008A87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88166" name="Text Box 38"/>
          <p:cNvSpPr txBox="1">
            <a:spLocks noChangeArrowheads="1"/>
          </p:cNvSpPr>
          <p:nvPr/>
        </p:nvSpPr>
        <p:spPr bwMode="auto">
          <a:xfrm>
            <a:off x="4075114" y="4413250"/>
            <a:ext cx="401637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  <a:endParaRPr lang="en-US" sz="2400">
              <a:solidFill>
                <a:srgbClr val="008A87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88167" name="Text Box 39"/>
          <p:cNvSpPr txBox="1">
            <a:spLocks noChangeArrowheads="1"/>
          </p:cNvSpPr>
          <p:nvPr/>
        </p:nvSpPr>
        <p:spPr bwMode="auto">
          <a:xfrm>
            <a:off x="4683125" y="4413250"/>
            <a:ext cx="401638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  <a:endParaRPr lang="en-US" sz="2400">
              <a:solidFill>
                <a:srgbClr val="008A87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88168" name="Text Box 40"/>
          <p:cNvSpPr txBox="1">
            <a:spLocks noChangeArrowheads="1"/>
          </p:cNvSpPr>
          <p:nvPr/>
        </p:nvSpPr>
        <p:spPr bwMode="auto">
          <a:xfrm>
            <a:off x="5299075" y="4413250"/>
            <a:ext cx="401638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  <a:endParaRPr lang="en-US" sz="2400">
              <a:solidFill>
                <a:srgbClr val="008A87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88169" name="Line 41"/>
          <p:cNvSpPr>
            <a:spLocks noChangeShapeType="1"/>
          </p:cNvSpPr>
          <p:nvPr/>
        </p:nvSpPr>
        <p:spPr bwMode="auto">
          <a:xfrm>
            <a:off x="2816225" y="4419600"/>
            <a:ext cx="2895600" cy="0"/>
          </a:xfrm>
          <a:prstGeom prst="line">
            <a:avLst/>
          </a:prstGeom>
          <a:noFill/>
          <a:ln w="38100" cmpd="dbl">
            <a:solidFill>
              <a:schemeClr val="accent2"/>
            </a:solidFill>
            <a:round/>
            <a:headEnd/>
            <a:tailEnd/>
          </a:ln>
          <a:effectLst/>
        </p:spPr>
        <p:txBody>
          <a:bodyPr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8170" name="Text Box 42"/>
          <p:cNvSpPr txBox="1">
            <a:spLocks noChangeArrowheads="1"/>
          </p:cNvSpPr>
          <p:nvPr/>
        </p:nvSpPr>
        <p:spPr bwMode="auto">
          <a:xfrm>
            <a:off x="6324601" y="5334000"/>
            <a:ext cx="2841625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S: </a:t>
            </a:r>
            <a:r>
              <a:rPr lang="en-US" sz="32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{ </a:t>
            </a:r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A, C, E, B</a:t>
            </a:r>
            <a:r>
              <a:rPr lang="en-US" sz="32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 }</a:t>
            </a:r>
          </a:p>
        </p:txBody>
      </p:sp>
      <p:sp>
        <p:nvSpPr>
          <p:cNvPr id="688171" name="Text Box 43"/>
          <p:cNvSpPr txBox="1">
            <a:spLocks noChangeArrowheads="1"/>
          </p:cNvSpPr>
          <p:nvPr/>
        </p:nvSpPr>
        <p:spPr bwMode="auto">
          <a:xfrm>
            <a:off x="4953000" y="2792414"/>
            <a:ext cx="387350" cy="57943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1" hangingPunct="1"/>
            <a:r>
              <a:rPr lang="en-US" sz="3200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0</a:t>
            </a:r>
          </a:p>
        </p:txBody>
      </p:sp>
      <p:sp>
        <p:nvSpPr>
          <p:cNvPr id="688172" name="Text Box 44"/>
          <p:cNvSpPr txBox="1">
            <a:spLocks noChangeArrowheads="1"/>
          </p:cNvSpPr>
          <p:nvPr/>
        </p:nvSpPr>
        <p:spPr bwMode="auto">
          <a:xfrm>
            <a:off x="7305675" y="1198564"/>
            <a:ext cx="387350" cy="57943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7</a:t>
            </a:r>
          </a:p>
        </p:txBody>
      </p:sp>
      <p:sp>
        <p:nvSpPr>
          <p:cNvPr id="688173" name="Text Box 45"/>
          <p:cNvSpPr txBox="1">
            <a:spLocks noChangeArrowheads="1"/>
          </p:cNvSpPr>
          <p:nvPr/>
        </p:nvSpPr>
        <p:spPr bwMode="auto">
          <a:xfrm>
            <a:off x="7305675" y="4457700"/>
            <a:ext cx="387350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3</a:t>
            </a:r>
          </a:p>
        </p:txBody>
      </p:sp>
      <p:sp>
        <p:nvSpPr>
          <p:cNvPr id="688174" name="Text Box 46"/>
          <p:cNvSpPr txBox="1">
            <a:spLocks noChangeArrowheads="1"/>
          </p:cNvSpPr>
          <p:nvPr/>
        </p:nvSpPr>
        <p:spPr bwMode="auto">
          <a:xfrm>
            <a:off x="9056688" y="4457700"/>
            <a:ext cx="387350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5</a:t>
            </a:r>
          </a:p>
        </p:txBody>
      </p:sp>
      <p:sp>
        <p:nvSpPr>
          <p:cNvPr id="688175" name="Text Box 47"/>
          <p:cNvSpPr txBox="1">
            <a:spLocks noChangeArrowheads="1"/>
          </p:cNvSpPr>
          <p:nvPr/>
        </p:nvSpPr>
        <p:spPr bwMode="auto">
          <a:xfrm>
            <a:off x="9056688" y="1198564"/>
            <a:ext cx="387350" cy="57943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9</a:t>
            </a:r>
          </a:p>
        </p:txBody>
      </p:sp>
      <p:sp>
        <p:nvSpPr>
          <p:cNvPr id="688176" name="Text Box 48"/>
          <p:cNvSpPr txBox="1">
            <a:spLocks noChangeArrowheads="1"/>
          </p:cNvSpPr>
          <p:nvPr/>
        </p:nvSpPr>
        <p:spPr bwMode="auto">
          <a:xfrm>
            <a:off x="3425825" y="4783138"/>
            <a:ext cx="488950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10</a:t>
            </a:r>
          </a:p>
        </p:txBody>
      </p:sp>
      <p:sp>
        <p:nvSpPr>
          <p:cNvPr id="688177" name="Text Box 49"/>
          <p:cNvSpPr txBox="1">
            <a:spLocks noChangeArrowheads="1"/>
          </p:cNvSpPr>
          <p:nvPr/>
        </p:nvSpPr>
        <p:spPr bwMode="auto">
          <a:xfrm>
            <a:off x="4106863" y="4776788"/>
            <a:ext cx="336550" cy="457200"/>
          </a:xfrm>
          <a:prstGeom prst="rect">
            <a:avLst/>
          </a:prstGeom>
          <a:solidFill>
            <a:srgbClr val="FFCCCC"/>
          </a:solidFill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3</a:t>
            </a:r>
            <a:endParaRPr lang="en-US" sz="2400">
              <a:solidFill>
                <a:srgbClr val="008A87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88178" name="Text Box 50"/>
          <p:cNvSpPr txBox="1">
            <a:spLocks noChangeArrowheads="1"/>
          </p:cNvSpPr>
          <p:nvPr/>
        </p:nvSpPr>
        <p:spPr bwMode="auto">
          <a:xfrm>
            <a:off x="4683125" y="4776788"/>
            <a:ext cx="401638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</a:p>
        </p:txBody>
      </p:sp>
      <p:sp>
        <p:nvSpPr>
          <p:cNvPr id="688179" name="Text Box 51"/>
          <p:cNvSpPr txBox="1">
            <a:spLocks noChangeArrowheads="1"/>
          </p:cNvSpPr>
          <p:nvPr/>
        </p:nvSpPr>
        <p:spPr bwMode="auto">
          <a:xfrm>
            <a:off x="5299075" y="4776788"/>
            <a:ext cx="401638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</a:p>
        </p:txBody>
      </p:sp>
      <p:sp>
        <p:nvSpPr>
          <p:cNvPr id="688180" name="Text Box 52"/>
          <p:cNvSpPr txBox="1">
            <a:spLocks noChangeArrowheads="1"/>
          </p:cNvSpPr>
          <p:nvPr/>
        </p:nvSpPr>
        <p:spPr bwMode="auto">
          <a:xfrm>
            <a:off x="3502025" y="5146675"/>
            <a:ext cx="336550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7</a:t>
            </a:r>
          </a:p>
        </p:txBody>
      </p:sp>
      <p:sp>
        <p:nvSpPr>
          <p:cNvPr id="688181" name="Text Box 53"/>
          <p:cNvSpPr txBox="1">
            <a:spLocks noChangeArrowheads="1"/>
          </p:cNvSpPr>
          <p:nvPr/>
        </p:nvSpPr>
        <p:spPr bwMode="auto">
          <a:xfrm>
            <a:off x="4638675" y="5146675"/>
            <a:ext cx="488950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11</a:t>
            </a:r>
          </a:p>
        </p:txBody>
      </p:sp>
      <p:sp>
        <p:nvSpPr>
          <p:cNvPr id="688182" name="Text Box 54"/>
          <p:cNvSpPr txBox="1">
            <a:spLocks noChangeArrowheads="1"/>
          </p:cNvSpPr>
          <p:nvPr/>
        </p:nvSpPr>
        <p:spPr bwMode="auto">
          <a:xfrm>
            <a:off x="5330825" y="5146675"/>
            <a:ext cx="336550" cy="457200"/>
          </a:xfrm>
          <a:prstGeom prst="rect">
            <a:avLst/>
          </a:prstGeom>
          <a:solidFill>
            <a:srgbClr val="FFCCCC"/>
          </a:solidFill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5</a:t>
            </a:r>
          </a:p>
        </p:txBody>
      </p:sp>
      <p:sp>
        <p:nvSpPr>
          <p:cNvPr id="688183" name="Text Box 55"/>
          <p:cNvSpPr txBox="1">
            <a:spLocks noChangeArrowheads="1"/>
          </p:cNvSpPr>
          <p:nvPr/>
        </p:nvSpPr>
        <p:spPr bwMode="auto">
          <a:xfrm>
            <a:off x="3502025" y="5510213"/>
            <a:ext cx="336550" cy="457200"/>
          </a:xfrm>
          <a:prstGeom prst="rect">
            <a:avLst/>
          </a:prstGeom>
          <a:solidFill>
            <a:srgbClr val="FFCCCC"/>
          </a:solidFill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7</a:t>
            </a:r>
          </a:p>
        </p:txBody>
      </p:sp>
      <p:sp>
        <p:nvSpPr>
          <p:cNvPr id="688184" name="Text Box 56"/>
          <p:cNvSpPr txBox="1">
            <a:spLocks noChangeArrowheads="1"/>
          </p:cNvSpPr>
          <p:nvPr/>
        </p:nvSpPr>
        <p:spPr bwMode="auto">
          <a:xfrm>
            <a:off x="4638675" y="5510213"/>
            <a:ext cx="488950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11</a:t>
            </a:r>
          </a:p>
        </p:txBody>
      </p:sp>
      <p:sp>
        <p:nvSpPr>
          <p:cNvPr id="688185" name="Text Box 57"/>
          <p:cNvSpPr txBox="1">
            <a:spLocks noChangeArrowheads="1"/>
          </p:cNvSpPr>
          <p:nvPr/>
        </p:nvSpPr>
        <p:spPr bwMode="auto">
          <a:xfrm>
            <a:off x="1905000" y="1447801"/>
            <a:ext cx="4876800" cy="535531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sz="3200" b="1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Relax all edges leaving </a:t>
            </a:r>
            <a:r>
              <a:rPr lang="en-US" sz="3200" b="1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B</a:t>
            </a:r>
            <a:r>
              <a:rPr lang="en-US" sz="3200" b="1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:</a:t>
            </a:r>
          </a:p>
        </p:txBody>
      </p:sp>
      <p:sp>
        <p:nvSpPr>
          <p:cNvPr id="688186" name="Text Box 58"/>
          <p:cNvSpPr txBox="1">
            <a:spLocks noChangeArrowheads="1"/>
          </p:cNvSpPr>
          <p:nvPr/>
        </p:nvSpPr>
        <p:spPr bwMode="auto">
          <a:xfrm>
            <a:off x="4714875" y="5873750"/>
            <a:ext cx="336550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9</a:t>
            </a:r>
          </a:p>
        </p:txBody>
      </p:sp>
      <p:pic>
        <p:nvPicPr>
          <p:cNvPr id="2" name="Picture 1" descr="master_bluesidebar.eps">
            <a:extLst>
              <a:ext uri="{FF2B5EF4-FFF2-40B4-BE49-F238E27FC236}">
                <a16:creationId xmlns:a16="http://schemas.microsoft.com/office/drawing/2014/main" id="{79BC9AF3-9F29-19C5-E998-EBBBE39CA9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cxnSp>
        <p:nvCxnSpPr>
          <p:cNvPr id="3" name="直線接點 7">
            <a:extLst>
              <a:ext uri="{FF2B5EF4-FFF2-40B4-BE49-F238E27FC236}">
                <a16:creationId xmlns:a16="http://schemas.microsoft.com/office/drawing/2014/main" id="{E0685643-C4BE-4800-FF5D-2C271A32CB94}"/>
              </a:ext>
            </a:extLst>
          </p:cNvPr>
          <p:cNvCxnSpPr>
            <a:cxnSpLocks/>
          </p:cNvCxnSpPr>
          <p:nvPr/>
        </p:nvCxnSpPr>
        <p:spPr>
          <a:xfrm>
            <a:off x="838200" y="1237457"/>
            <a:ext cx="10515600" cy="0"/>
          </a:xfrm>
          <a:prstGeom prst="line">
            <a:avLst/>
          </a:prstGeom>
          <a:ln w="38100">
            <a:solidFill>
              <a:schemeClr val="accent5">
                <a:alpha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1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Dijkstra Algorithm Walkthrough – 11 </a:t>
            </a:r>
            <a:endParaRPr lang="en-US" dirty="0"/>
          </a:p>
        </p:txBody>
      </p:sp>
      <p:sp>
        <p:nvSpPr>
          <p:cNvPr id="689155" name="Oval 3"/>
          <p:cNvSpPr>
            <a:spLocks noChangeArrowheads="1"/>
          </p:cNvSpPr>
          <p:nvPr/>
        </p:nvSpPr>
        <p:spPr bwMode="auto">
          <a:xfrm>
            <a:off x="5407025" y="2728913"/>
            <a:ext cx="679450" cy="679450"/>
          </a:xfrm>
          <a:prstGeom prst="ellipse">
            <a:avLst/>
          </a:prstGeom>
          <a:solidFill>
            <a:srgbClr val="FFCCCC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 anchor="ctr"/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A</a:t>
            </a:r>
          </a:p>
        </p:txBody>
      </p:sp>
      <p:sp>
        <p:nvSpPr>
          <p:cNvPr id="689156" name="Oval 4"/>
          <p:cNvSpPr>
            <a:spLocks noChangeArrowheads="1"/>
          </p:cNvSpPr>
          <p:nvPr/>
        </p:nvSpPr>
        <p:spPr bwMode="auto">
          <a:xfrm>
            <a:off x="7159625" y="1719263"/>
            <a:ext cx="679450" cy="679450"/>
          </a:xfrm>
          <a:prstGeom prst="ellipse">
            <a:avLst/>
          </a:prstGeom>
          <a:solidFill>
            <a:srgbClr val="FFCCCC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 anchor="ctr"/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B</a:t>
            </a:r>
          </a:p>
        </p:txBody>
      </p:sp>
      <p:sp>
        <p:nvSpPr>
          <p:cNvPr id="689157" name="Oval 5"/>
          <p:cNvSpPr>
            <a:spLocks noChangeArrowheads="1"/>
          </p:cNvSpPr>
          <p:nvPr/>
        </p:nvSpPr>
        <p:spPr bwMode="auto">
          <a:xfrm>
            <a:off x="8912225" y="1719263"/>
            <a:ext cx="679450" cy="679450"/>
          </a:xfrm>
          <a:prstGeom prst="ellipse">
            <a:avLst/>
          </a:prstGeom>
          <a:solidFill>
            <a:srgbClr val="FFCCCC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 anchor="ctr"/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D</a:t>
            </a:r>
          </a:p>
        </p:txBody>
      </p:sp>
      <p:sp>
        <p:nvSpPr>
          <p:cNvPr id="689158" name="Oval 6"/>
          <p:cNvSpPr>
            <a:spLocks noChangeArrowheads="1"/>
          </p:cNvSpPr>
          <p:nvPr/>
        </p:nvSpPr>
        <p:spPr bwMode="auto">
          <a:xfrm>
            <a:off x="7159625" y="3738563"/>
            <a:ext cx="679450" cy="679450"/>
          </a:xfrm>
          <a:prstGeom prst="ellipse">
            <a:avLst/>
          </a:prstGeom>
          <a:solidFill>
            <a:srgbClr val="FFCCCC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 anchor="ctr"/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C</a:t>
            </a:r>
          </a:p>
        </p:txBody>
      </p:sp>
      <p:sp>
        <p:nvSpPr>
          <p:cNvPr id="689159" name="Oval 7"/>
          <p:cNvSpPr>
            <a:spLocks noChangeArrowheads="1"/>
          </p:cNvSpPr>
          <p:nvPr/>
        </p:nvSpPr>
        <p:spPr bwMode="auto">
          <a:xfrm>
            <a:off x="8912225" y="3738563"/>
            <a:ext cx="679450" cy="679450"/>
          </a:xfrm>
          <a:prstGeom prst="ellipse">
            <a:avLst/>
          </a:prstGeom>
          <a:solidFill>
            <a:srgbClr val="FFCCCC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 anchor="ctr"/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E</a:t>
            </a:r>
          </a:p>
        </p:txBody>
      </p:sp>
      <p:cxnSp>
        <p:nvCxnSpPr>
          <p:cNvPr id="689160" name="AutoShape 8"/>
          <p:cNvCxnSpPr>
            <a:cxnSpLocks noChangeShapeType="1"/>
            <a:stCxn id="689155" idx="7"/>
            <a:endCxn id="689156" idx="2"/>
          </p:cNvCxnSpPr>
          <p:nvPr/>
        </p:nvCxnSpPr>
        <p:spPr bwMode="auto">
          <a:xfrm flipV="1">
            <a:off x="5986463" y="2058989"/>
            <a:ext cx="1173162" cy="769937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stealth" w="med" len="med"/>
          </a:ln>
          <a:effectLst/>
        </p:spPr>
      </p:cxnSp>
      <p:cxnSp>
        <p:nvCxnSpPr>
          <p:cNvPr id="689161" name="AutoShape 9"/>
          <p:cNvCxnSpPr>
            <a:cxnSpLocks noChangeShapeType="1"/>
            <a:stCxn id="689155" idx="5"/>
            <a:endCxn id="689158" idx="2"/>
          </p:cNvCxnSpPr>
          <p:nvPr/>
        </p:nvCxnSpPr>
        <p:spPr bwMode="auto">
          <a:xfrm>
            <a:off x="5986463" y="3308350"/>
            <a:ext cx="1173162" cy="769938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stealth" w="med" len="med"/>
          </a:ln>
          <a:effectLst/>
        </p:spPr>
      </p:cxnSp>
      <p:cxnSp>
        <p:nvCxnSpPr>
          <p:cNvPr id="689162" name="AutoShape 10"/>
          <p:cNvCxnSpPr>
            <a:cxnSpLocks noChangeShapeType="1"/>
            <a:stCxn id="689156" idx="6"/>
            <a:endCxn id="689157" idx="2"/>
          </p:cNvCxnSpPr>
          <p:nvPr/>
        </p:nvCxnSpPr>
        <p:spPr bwMode="auto">
          <a:xfrm>
            <a:off x="7839075" y="2058988"/>
            <a:ext cx="1073150" cy="0"/>
          </a:xfrm>
          <a:prstGeom prst="straightConnector1">
            <a:avLst/>
          </a:prstGeom>
          <a:noFill/>
          <a:ln w="57150">
            <a:solidFill>
              <a:schemeClr val="accent2"/>
            </a:solidFill>
            <a:round/>
            <a:headEnd/>
            <a:tailEnd type="stealth" w="med" len="med"/>
          </a:ln>
          <a:effectLst/>
        </p:spPr>
      </p:cxnSp>
      <p:sp>
        <p:nvSpPr>
          <p:cNvPr id="689163" name="Arc 11"/>
          <p:cNvSpPr>
            <a:spLocks/>
          </p:cNvSpPr>
          <p:nvPr/>
        </p:nvSpPr>
        <p:spPr bwMode="auto">
          <a:xfrm>
            <a:off x="7770813" y="2450456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 type="stealth" w="med" len="med"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9164" name="Arc 12"/>
          <p:cNvSpPr>
            <a:spLocks/>
          </p:cNvSpPr>
          <p:nvPr/>
        </p:nvSpPr>
        <p:spPr bwMode="auto">
          <a:xfrm flipV="1">
            <a:off x="7769225" y="3241031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9165" name="Arc 13"/>
          <p:cNvSpPr>
            <a:spLocks/>
          </p:cNvSpPr>
          <p:nvPr/>
        </p:nvSpPr>
        <p:spPr bwMode="auto">
          <a:xfrm flipH="1">
            <a:off x="7083425" y="2453631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57150">
            <a:solidFill>
              <a:schemeClr val="accent2"/>
            </a:solidFill>
            <a:round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9166" name="Arc 14"/>
          <p:cNvSpPr>
            <a:spLocks/>
          </p:cNvSpPr>
          <p:nvPr/>
        </p:nvSpPr>
        <p:spPr bwMode="auto">
          <a:xfrm flipH="1" flipV="1">
            <a:off x="7083425" y="3241031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57150">
            <a:solidFill>
              <a:schemeClr val="accent2"/>
            </a:solidFill>
            <a:round/>
            <a:headEnd type="stealth" w="med" len="med"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9167" name="Arc 15"/>
          <p:cNvSpPr>
            <a:spLocks/>
          </p:cNvSpPr>
          <p:nvPr/>
        </p:nvSpPr>
        <p:spPr bwMode="auto">
          <a:xfrm>
            <a:off x="9523413" y="2450456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 type="stealth" w="med" len="med"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9168" name="Arc 16"/>
          <p:cNvSpPr>
            <a:spLocks/>
          </p:cNvSpPr>
          <p:nvPr/>
        </p:nvSpPr>
        <p:spPr bwMode="auto">
          <a:xfrm flipV="1">
            <a:off x="9521825" y="3236268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9169" name="Arc 17"/>
          <p:cNvSpPr>
            <a:spLocks/>
          </p:cNvSpPr>
          <p:nvPr/>
        </p:nvSpPr>
        <p:spPr bwMode="auto">
          <a:xfrm flipH="1">
            <a:off x="8836025" y="2453631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9170" name="Arc 18"/>
          <p:cNvSpPr>
            <a:spLocks/>
          </p:cNvSpPr>
          <p:nvPr/>
        </p:nvSpPr>
        <p:spPr bwMode="auto">
          <a:xfrm flipH="1" flipV="1">
            <a:off x="8836025" y="3236268"/>
            <a:ext cx="152400" cy="46166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 type="stealth" w="med" len="med"/>
            <a:tailEnd/>
          </a:ln>
          <a:effectLst/>
        </p:spPr>
        <p:txBody>
          <a:bodyPr anchor="ctr"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cxnSp>
        <p:nvCxnSpPr>
          <p:cNvPr id="689171" name="AutoShape 19"/>
          <p:cNvCxnSpPr>
            <a:cxnSpLocks noChangeShapeType="1"/>
            <a:stCxn id="689158" idx="6"/>
            <a:endCxn id="689159" idx="2"/>
          </p:cNvCxnSpPr>
          <p:nvPr/>
        </p:nvCxnSpPr>
        <p:spPr bwMode="auto">
          <a:xfrm>
            <a:off x="7839075" y="4078288"/>
            <a:ext cx="1073150" cy="0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stealth" w="med" len="med"/>
          </a:ln>
          <a:effectLst/>
        </p:spPr>
      </p:cxnSp>
      <p:sp>
        <p:nvSpPr>
          <p:cNvPr id="689172" name="Line 20"/>
          <p:cNvSpPr>
            <a:spLocks noChangeShapeType="1"/>
          </p:cNvSpPr>
          <p:nvPr/>
        </p:nvSpPr>
        <p:spPr bwMode="auto">
          <a:xfrm flipV="1">
            <a:off x="7845425" y="2163763"/>
            <a:ext cx="1066800" cy="1828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stealth" w="med" len="med"/>
          </a:ln>
          <a:effectLst/>
        </p:spPr>
        <p:txBody>
          <a:bodyPr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9173" name="Text Box 21"/>
          <p:cNvSpPr txBox="1">
            <a:spLocks noChangeArrowheads="1"/>
          </p:cNvSpPr>
          <p:nvPr/>
        </p:nvSpPr>
        <p:spPr bwMode="auto">
          <a:xfrm>
            <a:off x="6016625" y="2049463"/>
            <a:ext cx="5397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10</a:t>
            </a:r>
          </a:p>
        </p:txBody>
      </p:sp>
      <p:sp>
        <p:nvSpPr>
          <p:cNvPr id="689174" name="Text Box 22"/>
          <p:cNvSpPr txBox="1">
            <a:spLocks noChangeArrowheads="1"/>
          </p:cNvSpPr>
          <p:nvPr/>
        </p:nvSpPr>
        <p:spPr bwMode="auto">
          <a:xfrm>
            <a:off x="6169025" y="353536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3</a:t>
            </a:r>
          </a:p>
        </p:txBody>
      </p:sp>
      <p:sp>
        <p:nvSpPr>
          <p:cNvPr id="689175" name="Text Box 23"/>
          <p:cNvSpPr txBox="1">
            <a:spLocks noChangeArrowheads="1"/>
          </p:cNvSpPr>
          <p:nvPr/>
        </p:nvSpPr>
        <p:spPr bwMode="auto">
          <a:xfrm>
            <a:off x="7083425" y="281781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1</a:t>
            </a:r>
          </a:p>
        </p:txBody>
      </p:sp>
      <p:sp>
        <p:nvSpPr>
          <p:cNvPr id="689176" name="Text Box 24"/>
          <p:cNvSpPr txBox="1">
            <a:spLocks noChangeArrowheads="1"/>
          </p:cNvSpPr>
          <p:nvPr/>
        </p:nvSpPr>
        <p:spPr bwMode="auto">
          <a:xfrm>
            <a:off x="7540625" y="281781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4</a:t>
            </a:r>
          </a:p>
        </p:txBody>
      </p:sp>
      <p:sp>
        <p:nvSpPr>
          <p:cNvPr id="689177" name="Text Box 25"/>
          <p:cNvSpPr txBox="1">
            <a:spLocks noChangeArrowheads="1"/>
          </p:cNvSpPr>
          <p:nvPr/>
        </p:nvSpPr>
        <p:spPr bwMode="auto">
          <a:xfrm>
            <a:off x="8855075" y="281781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7</a:t>
            </a:r>
          </a:p>
        </p:txBody>
      </p:sp>
      <p:sp>
        <p:nvSpPr>
          <p:cNvPr id="689178" name="Text Box 26"/>
          <p:cNvSpPr txBox="1">
            <a:spLocks noChangeArrowheads="1"/>
          </p:cNvSpPr>
          <p:nvPr/>
        </p:nvSpPr>
        <p:spPr bwMode="auto">
          <a:xfrm>
            <a:off x="9331325" y="281781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9</a:t>
            </a:r>
          </a:p>
        </p:txBody>
      </p:sp>
      <p:sp>
        <p:nvSpPr>
          <p:cNvPr id="689179" name="Text Box 27"/>
          <p:cNvSpPr txBox="1">
            <a:spLocks noChangeArrowheads="1"/>
          </p:cNvSpPr>
          <p:nvPr/>
        </p:nvSpPr>
        <p:spPr bwMode="auto">
          <a:xfrm>
            <a:off x="8093075" y="262096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8</a:t>
            </a:r>
          </a:p>
        </p:txBody>
      </p:sp>
      <p:sp>
        <p:nvSpPr>
          <p:cNvPr id="689180" name="Text Box 28"/>
          <p:cNvSpPr txBox="1">
            <a:spLocks noChangeArrowheads="1"/>
          </p:cNvSpPr>
          <p:nvPr/>
        </p:nvSpPr>
        <p:spPr bwMode="auto">
          <a:xfrm>
            <a:off x="8226425" y="1554163"/>
            <a:ext cx="361950" cy="51911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2</a:t>
            </a:r>
          </a:p>
        </p:txBody>
      </p:sp>
      <p:sp>
        <p:nvSpPr>
          <p:cNvPr id="689181" name="Text Box 29"/>
          <p:cNvSpPr txBox="1">
            <a:spLocks noChangeArrowheads="1"/>
          </p:cNvSpPr>
          <p:nvPr/>
        </p:nvSpPr>
        <p:spPr bwMode="auto">
          <a:xfrm>
            <a:off x="8226425" y="4006851"/>
            <a:ext cx="361950" cy="519113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8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2</a:t>
            </a:r>
          </a:p>
        </p:txBody>
      </p:sp>
      <p:sp>
        <p:nvSpPr>
          <p:cNvPr id="689182" name="Text Box 30"/>
          <p:cNvSpPr txBox="1">
            <a:spLocks noChangeArrowheads="1"/>
          </p:cNvSpPr>
          <p:nvPr/>
        </p:nvSpPr>
        <p:spPr bwMode="auto">
          <a:xfrm>
            <a:off x="2838450" y="3810000"/>
            <a:ext cx="431800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 i="1">
                <a:solidFill>
                  <a:srgbClr val="CCCCFF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A</a:t>
            </a:r>
          </a:p>
        </p:txBody>
      </p:sp>
      <p:sp>
        <p:nvSpPr>
          <p:cNvPr id="689183" name="Text Box 31"/>
          <p:cNvSpPr txBox="1">
            <a:spLocks noChangeArrowheads="1"/>
          </p:cNvSpPr>
          <p:nvPr/>
        </p:nvSpPr>
        <p:spPr bwMode="auto">
          <a:xfrm>
            <a:off x="3454400" y="3810000"/>
            <a:ext cx="431800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 i="1">
                <a:solidFill>
                  <a:srgbClr val="CCCCFF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B</a:t>
            </a:r>
          </a:p>
        </p:txBody>
      </p:sp>
      <p:sp>
        <p:nvSpPr>
          <p:cNvPr id="689184" name="Text Box 32"/>
          <p:cNvSpPr txBox="1">
            <a:spLocks noChangeArrowheads="1"/>
          </p:cNvSpPr>
          <p:nvPr/>
        </p:nvSpPr>
        <p:spPr bwMode="auto">
          <a:xfrm>
            <a:off x="4046538" y="3810000"/>
            <a:ext cx="455612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 i="1">
                <a:solidFill>
                  <a:srgbClr val="CCCCFF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C</a:t>
            </a:r>
          </a:p>
        </p:txBody>
      </p:sp>
      <p:sp>
        <p:nvSpPr>
          <p:cNvPr id="689185" name="Text Box 33"/>
          <p:cNvSpPr txBox="1">
            <a:spLocks noChangeArrowheads="1"/>
          </p:cNvSpPr>
          <p:nvPr/>
        </p:nvSpPr>
        <p:spPr bwMode="auto">
          <a:xfrm>
            <a:off x="4645025" y="3810000"/>
            <a:ext cx="477838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 i="1">
                <a:solidFill>
                  <a:srgbClr val="CCCCFF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D</a:t>
            </a:r>
          </a:p>
        </p:txBody>
      </p:sp>
      <p:sp>
        <p:nvSpPr>
          <p:cNvPr id="689186" name="Text Box 34"/>
          <p:cNvSpPr txBox="1">
            <a:spLocks noChangeArrowheads="1"/>
          </p:cNvSpPr>
          <p:nvPr/>
        </p:nvSpPr>
        <p:spPr bwMode="auto">
          <a:xfrm>
            <a:off x="5283200" y="3810000"/>
            <a:ext cx="431800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 i="1">
                <a:solidFill>
                  <a:srgbClr val="CCCCFF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E</a:t>
            </a:r>
          </a:p>
        </p:txBody>
      </p:sp>
      <p:sp>
        <p:nvSpPr>
          <p:cNvPr id="689187" name="Text Box 35"/>
          <p:cNvSpPr txBox="1">
            <a:spLocks noChangeArrowheads="1"/>
          </p:cNvSpPr>
          <p:nvPr/>
        </p:nvSpPr>
        <p:spPr bwMode="auto">
          <a:xfrm>
            <a:off x="2139951" y="3810000"/>
            <a:ext cx="612775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Q:</a:t>
            </a:r>
          </a:p>
        </p:txBody>
      </p:sp>
      <p:sp>
        <p:nvSpPr>
          <p:cNvPr id="689188" name="Text Box 36"/>
          <p:cNvSpPr txBox="1">
            <a:spLocks noChangeArrowheads="1"/>
          </p:cNvSpPr>
          <p:nvPr/>
        </p:nvSpPr>
        <p:spPr bwMode="auto">
          <a:xfrm>
            <a:off x="2886075" y="4419600"/>
            <a:ext cx="336550" cy="457200"/>
          </a:xfrm>
          <a:prstGeom prst="rect">
            <a:avLst/>
          </a:prstGeom>
          <a:solidFill>
            <a:srgbClr val="FFCCCC"/>
          </a:solidFill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0</a:t>
            </a:r>
          </a:p>
        </p:txBody>
      </p:sp>
      <p:sp>
        <p:nvSpPr>
          <p:cNvPr id="689189" name="Text Box 37"/>
          <p:cNvSpPr txBox="1">
            <a:spLocks noChangeArrowheads="1"/>
          </p:cNvSpPr>
          <p:nvPr/>
        </p:nvSpPr>
        <p:spPr bwMode="auto">
          <a:xfrm>
            <a:off x="3470275" y="4413250"/>
            <a:ext cx="401638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  <a:endParaRPr lang="en-US" sz="2400">
              <a:solidFill>
                <a:srgbClr val="008A87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89190" name="Text Box 38"/>
          <p:cNvSpPr txBox="1">
            <a:spLocks noChangeArrowheads="1"/>
          </p:cNvSpPr>
          <p:nvPr/>
        </p:nvSpPr>
        <p:spPr bwMode="auto">
          <a:xfrm>
            <a:off x="4075114" y="4413250"/>
            <a:ext cx="401637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  <a:endParaRPr lang="en-US" sz="2400">
              <a:solidFill>
                <a:srgbClr val="008A87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89191" name="Text Box 39"/>
          <p:cNvSpPr txBox="1">
            <a:spLocks noChangeArrowheads="1"/>
          </p:cNvSpPr>
          <p:nvPr/>
        </p:nvSpPr>
        <p:spPr bwMode="auto">
          <a:xfrm>
            <a:off x="4683125" y="4413250"/>
            <a:ext cx="401638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  <a:endParaRPr lang="en-US" sz="2400">
              <a:solidFill>
                <a:srgbClr val="008A87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89192" name="Text Box 40"/>
          <p:cNvSpPr txBox="1">
            <a:spLocks noChangeArrowheads="1"/>
          </p:cNvSpPr>
          <p:nvPr/>
        </p:nvSpPr>
        <p:spPr bwMode="auto">
          <a:xfrm>
            <a:off x="5299075" y="4413250"/>
            <a:ext cx="401638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  <a:endParaRPr lang="en-US" sz="2400">
              <a:solidFill>
                <a:srgbClr val="008A87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89193" name="Line 41"/>
          <p:cNvSpPr>
            <a:spLocks noChangeShapeType="1"/>
          </p:cNvSpPr>
          <p:nvPr/>
        </p:nvSpPr>
        <p:spPr bwMode="auto">
          <a:xfrm>
            <a:off x="2816225" y="4419600"/>
            <a:ext cx="2895600" cy="0"/>
          </a:xfrm>
          <a:prstGeom prst="line">
            <a:avLst/>
          </a:prstGeom>
          <a:noFill/>
          <a:ln w="38100" cmpd="dbl">
            <a:solidFill>
              <a:schemeClr val="accent2"/>
            </a:solidFill>
            <a:round/>
            <a:headEnd/>
            <a:tailEnd/>
          </a:ln>
          <a:effectLst/>
        </p:spPr>
        <p:txBody>
          <a:bodyPr>
            <a:spAutoFit/>
          </a:bodyPr>
          <a:lstStyle/>
          <a:p>
            <a:pPr eaLnBrk="1" hangingPunct="1"/>
            <a:endParaRPr lang="en-US" sz="240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89194" name="Text Box 42"/>
          <p:cNvSpPr txBox="1">
            <a:spLocks noChangeArrowheads="1"/>
          </p:cNvSpPr>
          <p:nvPr/>
        </p:nvSpPr>
        <p:spPr bwMode="auto">
          <a:xfrm>
            <a:off x="6324601" y="5334000"/>
            <a:ext cx="3338513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1" hangingPunct="1"/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S: </a:t>
            </a:r>
            <a:r>
              <a:rPr lang="en-US" sz="32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{ </a:t>
            </a:r>
            <a:r>
              <a:rPr lang="en-US" sz="3200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A, C, E, B, D</a:t>
            </a:r>
            <a:r>
              <a:rPr lang="en-US" sz="32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 }</a:t>
            </a:r>
          </a:p>
        </p:txBody>
      </p:sp>
      <p:sp>
        <p:nvSpPr>
          <p:cNvPr id="689195" name="Text Box 43"/>
          <p:cNvSpPr txBox="1">
            <a:spLocks noChangeArrowheads="1"/>
          </p:cNvSpPr>
          <p:nvPr/>
        </p:nvSpPr>
        <p:spPr bwMode="auto">
          <a:xfrm>
            <a:off x="4953000" y="2792414"/>
            <a:ext cx="387350" cy="57943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1" hangingPunct="1"/>
            <a:r>
              <a:rPr lang="en-US" sz="3200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0</a:t>
            </a:r>
          </a:p>
        </p:txBody>
      </p:sp>
      <p:sp>
        <p:nvSpPr>
          <p:cNvPr id="689196" name="Text Box 44"/>
          <p:cNvSpPr txBox="1">
            <a:spLocks noChangeArrowheads="1"/>
          </p:cNvSpPr>
          <p:nvPr/>
        </p:nvSpPr>
        <p:spPr bwMode="auto">
          <a:xfrm>
            <a:off x="7305675" y="1198564"/>
            <a:ext cx="387350" cy="57943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7</a:t>
            </a:r>
          </a:p>
        </p:txBody>
      </p:sp>
      <p:sp>
        <p:nvSpPr>
          <p:cNvPr id="689197" name="Text Box 45"/>
          <p:cNvSpPr txBox="1">
            <a:spLocks noChangeArrowheads="1"/>
          </p:cNvSpPr>
          <p:nvPr/>
        </p:nvSpPr>
        <p:spPr bwMode="auto">
          <a:xfrm>
            <a:off x="7305675" y="4457700"/>
            <a:ext cx="387350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3</a:t>
            </a:r>
          </a:p>
        </p:txBody>
      </p:sp>
      <p:sp>
        <p:nvSpPr>
          <p:cNvPr id="689198" name="Text Box 46"/>
          <p:cNvSpPr txBox="1">
            <a:spLocks noChangeArrowheads="1"/>
          </p:cNvSpPr>
          <p:nvPr/>
        </p:nvSpPr>
        <p:spPr bwMode="auto">
          <a:xfrm>
            <a:off x="9056688" y="4457700"/>
            <a:ext cx="387350" cy="57943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5</a:t>
            </a:r>
          </a:p>
        </p:txBody>
      </p:sp>
      <p:sp>
        <p:nvSpPr>
          <p:cNvPr id="689199" name="Text Box 47"/>
          <p:cNvSpPr txBox="1">
            <a:spLocks noChangeArrowheads="1"/>
          </p:cNvSpPr>
          <p:nvPr/>
        </p:nvSpPr>
        <p:spPr bwMode="auto">
          <a:xfrm>
            <a:off x="9056688" y="1198564"/>
            <a:ext cx="387350" cy="57943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3200" dirty="0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9</a:t>
            </a:r>
          </a:p>
        </p:txBody>
      </p:sp>
      <p:sp>
        <p:nvSpPr>
          <p:cNvPr id="689200" name="Text Box 48"/>
          <p:cNvSpPr txBox="1">
            <a:spLocks noChangeArrowheads="1"/>
          </p:cNvSpPr>
          <p:nvPr/>
        </p:nvSpPr>
        <p:spPr bwMode="auto">
          <a:xfrm>
            <a:off x="3425825" y="4783138"/>
            <a:ext cx="488950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10</a:t>
            </a:r>
          </a:p>
        </p:txBody>
      </p:sp>
      <p:sp>
        <p:nvSpPr>
          <p:cNvPr id="689201" name="Text Box 49"/>
          <p:cNvSpPr txBox="1">
            <a:spLocks noChangeArrowheads="1"/>
          </p:cNvSpPr>
          <p:nvPr/>
        </p:nvSpPr>
        <p:spPr bwMode="auto">
          <a:xfrm>
            <a:off x="4106863" y="4776788"/>
            <a:ext cx="336550" cy="457200"/>
          </a:xfrm>
          <a:prstGeom prst="rect">
            <a:avLst/>
          </a:prstGeom>
          <a:solidFill>
            <a:srgbClr val="FFCCCC"/>
          </a:solidFill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3</a:t>
            </a:r>
            <a:endParaRPr lang="en-US" sz="2400">
              <a:solidFill>
                <a:srgbClr val="008A87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89202" name="Text Box 50"/>
          <p:cNvSpPr txBox="1">
            <a:spLocks noChangeArrowheads="1"/>
          </p:cNvSpPr>
          <p:nvPr/>
        </p:nvSpPr>
        <p:spPr bwMode="auto">
          <a:xfrm>
            <a:off x="4683125" y="4776788"/>
            <a:ext cx="401638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</a:p>
        </p:txBody>
      </p:sp>
      <p:sp>
        <p:nvSpPr>
          <p:cNvPr id="689203" name="Text Box 51"/>
          <p:cNvSpPr txBox="1">
            <a:spLocks noChangeArrowheads="1"/>
          </p:cNvSpPr>
          <p:nvPr/>
        </p:nvSpPr>
        <p:spPr bwMode="auto">
          <a:xfrm>
            <a:off x="5299075" y="4776788"/>
            <a:ext cx="401638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Symbol" pitchFamily="18" charset="2"/>
                <a:ea typeface="Arial Unicode MS" pitchFamily="34" charset="-128"/>
                <a:cs typeface="Arial Unicode MS" pitchFamily="34" charset="-128"/>
              </a:rPr>
              <a:t>¥</a:t>
            </a:r>
          </a:p>
        </p:txBody>
      </p:sp>
      <p:sp>
        <p:nvSpPr>
          <p:cNvPr id="689204" name="Text Box 52"/>
          <p:cNvSpPr txBox="1">
            <a:spLocks noChangeArrowheads="1"/>
          </p:cNvSpPr>
          <p:nvPr/>
        </p:nvSpPr>
        <p:spPr bwMode="auto">
          <a:xfrm>
            <a:off x="3502025" y="5146675"/>
            <a:ext cx="336550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7</a:t>
            </a:r>
          </a:p>
        </p:txBody>
      </p:sp>
      <p:sp>
        <p:nvSpPr>
          <p:cNvPr id="689205" name="Text Box 53"/>
          <p:cNvSpPr txBox="1">
            <a:spLocks noChangeArrowheads="1"/>
          </p:cNvSpPr>
          <p:nvPr/>
        </p:nvSpPr>
        <p:spPr bwMode="auto">
          <a:xfrm>
            <a:off x="4638675" y="5146675"/>
            <a:ext cx="488950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11</a:t>
            </a:r>
          </a:p>
        </p:txBody>
      </p:sp>
      <p:sp>
        <p:nvSpPr>
          <p:cNvPr id="689206" name="Text Box 54"/>
          <p:cNvSpPr txBox="1">
            <a:spLocks noChangeArrowheads="1"/>
          </p:cNvSpPr>
          <p:nvPr/>
        </p:nvSpPr>
        <p:spPr bwMode="auto">
          <a:xfrm>
            <a:off x="5330825" y="5146675"/>
            <a:ext cx="336550" cy="457200"/>
          </a:xfrm>
          <a:prstGeom prst="rect">
            <a:avLst/>
          </a:prstGeom>
          <a:solidFill>
            <a:srgbClr val="FFCCCC"/>
          </a:solidFill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5</a:t>
            </a:r>
          </a:p>
        </p:txBody>
      </p:sp>
      <p:sp>
        <p:nvSpPr>
          <p:cNvPr id="689207" name="Text Box 55"/>
          <p:cNvSpPr txBox="1">
            <a:spLocks noChangeArrowheads="1"/>
          </p:cNvSpPr>
          <p:nvPr/>
        </p:nvSpPr>
        <p:spPr bwMode="auto">
          <a:xfrm>
            <a:off x="3502025" y="5510213"/>
            <a:ext cx="336550" cy="457200"/>
          </a:xfrm>
          <a:prstGeom prst="rect">
            <a:avLst/>
          </a:prstGeom>
          <a:solidFill>
            <a:srgbClr val="FFCCCC"/>
          </a:solidFill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7</a:t>
            </a:r>
          </a:p>
        </p:txBody>
      </p:sp>
      <p:sp>
        <p:nvSpPr>
          <p:cNvPr id="689208" name="Text Box 56"/>
          <p:cNvSpPr txBox="1">
            <a:spLocks noChangeArrowheads="1"/>
          </p:cNvSpPr>
          <p:nvPr/>
        </p:nvSpPr>
        <p:spPr bwMode="auto">
          <a:xfrm>
            <a:off x="4638675" y="5510213"/>
            <a:ext cx="488950" cy="4572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11</a:t>
            </a:r>
          </a:p>
        </p:txBody>
      </p:sp>
      <p:sp>
        <p:nvSpPr>
          <p:cNvPr id="689209" name="Text Box 57"/>
          <p:cNvSpPr txBox="1">
            <a:spLocks noChangeArrowheads="1"/>
          </p:cNvSpPr>
          <p:nvPr/>
        </p:nvSpPr>
        <p:spPr bwMode="auto">
          <a:xfrm>
            <a:off x="4714875" y="5873750"/>
            <a:ext cx="336550" cy="457200"/>
          </a:xfrm>
          <a:prstGeom prst="rect">
            <a:avLst/>
          </a:prstGeom>
          <a:solidFill>
            <a:srgbClr val="FFCCCC"/>
          </a:solidFill>
          <a:ln w="2857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2400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9</a:t>
            </a:r>
          </a:p>
        </p:txBody>
      </p:sp>
      <p:sp>
        <p:nvSpPr>
          <p:cNvPr id="689210" name="Text Box 58"/>
          <p:cNvSpPr txBox="1">
            <a:spLocks noChangeArrowheads="1"/>
          </p:cNvSpPr>
          <p:nvPr/>
        </p:nvSpPr>
        <p:spPr bwMode="auto">
          <a:xfrm>
            <a:off x="1905000" y="1447801"/>
            <a:ext cx="4876800" cy="535531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sz="3200" b="1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“D”</a:t>
            </a:r>
            <a:r>
              <a:rPr lang="en-US" sz="3200" b="1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 </a:t>
            </a:r>
            <a:r>
              <a:rPr lang="en-US" sz="3200" b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  <a:sym typeface="Symbol" pitchFamily="18" charset="2"/>
              </a:rPr>
              <a:t></a:t>
            </a:r>
            <a:r>
              <a:rPr lang="en-US" sz="3200" b="1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  <a:sym typeface="Symbol" pitchFamily="18" charset="2"/>
              </a:rPr>
              <a:t> </a:t>
            </a:r>
            <a:r>
              <a:rPr lang="en-US" sz="3200" b="1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E</a:t>
            </a:r>
            <a:r>
              <a:rPr lang="en-US" sz="2400" b="1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XTRACT</a:t>
            </a:r>
            <a:r>
              <a:rPr lang="en-US" sz="3200" b="1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-M</a:t>
            </a:r>
            <a:r>
              <a:rPr lang="en-US" sz="2400" b="1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IN</a:t>
            </a:r>
            <a:r>
              <a:rPr lang="en-US" sz="3200" b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(</a:t>
            </a:r>
            <a:r>
              <a:rPr lang="en-US" sz="3200" b="1" i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Q</a:t>
            </a:r>
            <a:r>
              <a:rPr lang="en-US" sz="3200" b="1">
                <a:solidFill>
                  <a:srgbClr val="008A87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)</a:t>
            </a:r>
            <a:r>
              <a:rPr lang="en-US" sz="3200" b="1">
                <a:solidFill>
                  <a:srgbClr val="CC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t>:</a:t>
            </a:r>
          </a:p>
        </p:txBody>
      </p:sp>
      <p:pic>
        <p:nvPicPr>
          <p:cNvPr id="2" name="Picture 1" descr="master_bluesidebar.eps">
            <a:extLst>
              <a:ext uri="{FF2B5EF4-FFF2-40B4-BE49-F238E27FC236}">
                <a16:creationId xmlns:a16="http://schemas.microsoft.com/office/drawing/2014/main" id="{32901B40-9337-5AEC-F71A-55CE5242BD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cxnSp>
        <p:nvCxnSpPr>
          <p:cNvPr id="3" name="直線接點 7">
            <a:extLst>
              <a:ext uri="{FF2B5EF4-FFF2-40B4-BE49-F238E27FC236}">
                <a16:creationId xmlns:a16="http://schemas.microsoft.com/office/drawing/2014/main" id="{80D3BF9E-2830-A838-3700-39EC311009C8}"/>
              </a:ext>
            </a:extLst>
          </p:cNvPr>
          <p:cNvCxnSpPr>
            <a:cxnSpLocks/>
          </p:cNvCxnSpPr>
          <p:nvPr/>
        </p:nvCxnSpPr>
        <p:spPr>
          <a:xfrm>
            <a:off x="838200" y="1237457"/>
            <a:ext cx="10515600" cy="0"/>
          </a:xfrm>
          <a:prstGeom prst="line">
            <a:avLst/>
          </a:prstGeom>
          <a:ln w="38100">
            <a:solidFill>
              <a:schemeClr val="accent5">
                <a:alpha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8E34B-9032-B3F2-C94E-B023FE4A5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Shortest Path May Not Exist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5A5778-50BD-2A1D-3127-19F1B6F0A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graph contains non-reachable targets</a:t>
            </a:r>
          </a:p>
          <a:p>
            <a:r>
              <a:rPr lang="en-US" dirty="0"/>
              <a:t>If graph contains negative cycles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48EA895-8BB2-2BCB-180C-B0B60634D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838"/>
          <a:stretch/>
        </p:blipFill>
        <p:spPr>
          <a:xfrm>
            <a:off x="731933" y="2927351"/>
            <a:ext cx="4318805" cy="285009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DE499B3-C5A7-57B1-7A72-88DD4B170C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927351"/>
            <a:ext cx="4559300" cy="24638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E37BB17-3A88-1AAA-E6B2-3A6BDB551BB7}"/>
              </a:ext>
            </a:extLst>
          </p:cNvPr>
          <p:cNvSpPr txBox="1"/>
          <p:nvPr/>
        </p:nvSpPr>
        <p:spPr>
          <a:xfrm>
            <a:off x="6509209" y="5408109"/>
            <a:ext cx="36215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No route from vertex 0 to vertex 4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DDF8CAB-6AD0-9710-D6EE-BE1E3E161B75}"/>
              </a:ext>
            </a:extLst>
          </p:cNvPr>
          <p:cNvSpPr txBox="1"/>
          <p:nvPr/>
        </p:nvSpPr>
        <p:spPr>
          <a:xfrm>
            <a:off x="1918990" y="5416588"/>
            <a:ext cx="168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Negative cycle</a:t>
            </a:r>
          </a:p>
        </p:txBody>
      </p:sp>
    </p:spTree>
    <p:extLst>
      <p:ext uri="{BB962C8B-B14F-4D97-AF65-F5344CB8AC3E}">
        <p14:creationId xmlns:p14="http://schemas.microsoft.com/office/powerpoint/2010/main" val="396818075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D25CC-E731-6A5C-5F14-9142C327A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5CC43-401E-A11C-CD10-6F79A18F1F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We have discussed three shortest path algorithms</a:t>
            </a:r>
          </a:p>
          <a:p>
            <a:pPr lvl="1"/>
            <a:r>
              <a:rPr lang="en-US" dirty="0"/>
              <a:t>Bellman-Ford algorithm</a:t>
            </a:r>
          </a:p>
          <a:p>
            <a:pPr lvl="1"/>
            <a:r>
              <a:rPr lang="en-US" dirty="0"/>
              <a:t>Shortest-path-faster algorithm (SPFA)</a:t>
            </a:r>
          </a:p>
          <a:p>
            <a:pPr lvl="1"/>
            <a:r>
              <a:rPr lang="en-US" dirty="0"/>
              <a:t>Dijkstra algorithm</a:t>
            </a:r>
          </a:p>
          <a:p>
            <a:r>
              <a:rPr lang="en-US" b="1" dirty="0"/>
              <a:t>In practice, SPFA works very well in many graphs</a:t>
            </a:r>
          </a:p>
          <a:p>
            <a:pPr lvl="1"/>
            <a:r>
              <a:rPr lang="en-US" dirty="0"/>
              <a:t>Easy to implement</a:t>
            </a:r>
          </a:p>
          <a:p>
            <a:pPr lvl="1"/>
            <a:r>
              <a:rPr lang="en-US" dirty="0"/>
              <a:t>Can detect negative cycles as well</a:t>
            </a:r>
          </a:p>
          <a:p>
            <a:r>
              <a:rPr lang="en-US" b="1" dirty="0"/>
              <a:t>Dijkstra has the lowest complexity but</a:t>
            </a:r>
          </a:p>
          <a:p>
            <a:pPr lvl="1"/>
            <a:r>
              <a:rPr lang="en-US" dirty="0"/>
              <a:t>Requires priority queue (more complicated than the normal queue)</a:t>
            </a:r>
          </a:p>
          <a:p>
            <a:pPr lvl="1"/>
            <a:r>
              <a:rPr lang="en-US" dirty="0"/>
              <a:t>Requires graphs to have non-negative weights</a:t>
            </a:r>
          </a:p>
        </p:txBody>
      </p:sp>
    </p:spTree>
    <p:extLst>
      <p:ext uri="{BB962C8B-B14F-4D97-AF65-F5344CB8AC3E}">
        <p14:creationId xmlns:p14="http://schemas.microsoft.com/office/powerpoint/2010/main" val="14285188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129AE-B932-8A26-8B31-6E2862258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Shortest Path Property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CB3C1C-1E34-A0AF-ADEB-88FD34B9FC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b="1" i="1" dirty="0">
                <a:solidFill>
                  <a:srgbClr val="FF0000"/>
                </a:solidFill>
                <a:ea typeface="新細明體" charset="-120"/>
              </a:rPr>
              <a:t>Optimal substructure</a:t>
            </a:r>
          </a:p>
          <a:p>
            <a:pPr lvl="1"/>
            <a:r>
              <a:rPr lang="en-US" altLang="zh-TW" dirty="0">
                <a:ea typeface="新細明體" charset="-120"/>
              </a:rPr>
              <a:t>The shortest path consists of shortest </a:t>
            </a:r>
            <a:r>
              <a:rPr lang="en-US" altLang="zh-TW" dirty="0" err="1">
                <a:ea typeface="新細明體" charset="-120"/>
              </a:rPr>
              <a:t>subpaths</a:t>
            </a:r>
            <a:endParaRPr lang="en-US" altLang="zh-TW" dirty="0">
              <a:ea typeface="新細明體" charset="-120"/>
            </a:endParaRPr>
          </a:p>
          <a:p>
            <a:pPr lvl="1"/>
            <a:r>
              <a:rPr lang="en-US" altLang="zh-TW" dirty="0">
                <a:ea typeface="新細明體" charset="-120"/>
              </a:rPr>
              <a:t>Easy to prove by contradiction</a:t>
            </a:r>
          </a:p>
          <a:p>
            <a:r>
              <a:rPr lang="en-US" altLang="zh-TW" b="1" dirty="0">
                <a:ea typeface="新細明體" charset="-120"/>
              </a:rPr>
              <a:t>Let </a:t>
            </a:r>
            <a:r>
              <a:rPr lang="en-US" altLang="zh-TW" b="1" dirty="0">
                <a:ea typeface="新細明體" charset="-120"/>
                <a:sym typeface="Symbol" pitchFamily="18" charset="2"/>
              </a:rPr>
              <a:t>(</a:t>
            </a:r>
            <a:r>
              <a:rPr lang="en-US" altLang="zh-TW" b="1" dirty="0" err="1">
                <a:ea typeface="新細明體" charset="-120"/>
                <a:sym typeface="Symbol" pitchFamily="18" charset="2"/>
              </a:rPr>
              <a:t>u,v</a:t>
            </a:r>
            <a:r>
              <a:rPr lang="en-US" altLang="zh-TW" b="1" dirty="0">
                <a:ea typeface="新細明體" charset="-120"/>
                <a:sym typeface="Symbol" pitchFamily="18" charset="2"/>
              </a:rPr>
              <a:t>) be the the shortest path from u to v</a:t>
            </a:r>
          </a:p>
          <a:p>
            <a:pPr lvl="1"/>
            <a:r>
              <a:rPr lang="en-US" altLang="zh-TW" dirty="0">
                <a:ea typeface="新細明體" charset="-120"/>
                <a:sym typeface="Symbol" pitchFamily="18" charset="2"/>
              </a:rPr>
              <a:t>Shortest paths satisfy the </a:t>
            </a:r>
            <a:r>
              <a:rPr lang="en-US" altLang="zh-TW" i="1" dirty="0">
                <a:solidFill>
                  <a:schemeClr val="tx2"/>
                </a:solidFill>
                <a:ea typeface="新細明體" charset="-120"/>
                <a:sym typeface="Symbol" pitchFamily="18" charset="2"/>
              </a:rPr>
              <a:t>triangle inequality</a:t>
            </a:r>
            <a:endParaRPr lang="en-US" altLang="zh-TW" dirty="0">
              <a:ea typeface="新細明體" charset="-120"/>
              <a:sym typeface="Symbol" pitchFamily="18" charset="2"/>
            </a:endParaRPr>
          </a:p>
          <a:p>
            <a:pPr lvl="2"/>
            <a:r>
              <a:rPr lang="en-US" altLang="zh-TW" dirty="0">
                <a:ea typeface="新細明體" charset="-120"/>
                <a:sym typeface="Symbol" pitchFamily="18" charset="2"/>
              </a:rPr>
              <a:t>(</a:t>
            </a:r>
            <a:r>
              <a:rPr lang="en-US" altLang="zh-TW" dirty="0" err="1">
                <a:ea typeface="新細明體" charset="-120"/>
                <a:sym typeface="Symbol" pitchFamily="18" charset="2"/>
              </a:rPr>
              <a:t>u,v</a:t>
            </a:r>
            <a:r>
              <a:rPr lang="en-US" altLang="zh-TW" dirty="0">
                <a:ea typeface="新細明體" charset="-120"/>
                <a:sym typeface="Symbol" pitchFamily="18" charset="2"/>
              </a:rPr>
              <a:t>)  (</a:t>
            </a:r>
            <a:r>
              <a:rPr lang="en-US" altLang="zh-TW" dirty="0" err="1">
                <a:ea typeface="新細明體" charset="-120"/>
                <a:sym typeface="Symbol" pitchFamily="18" charset="2"/>
              </a:rPr>
              <a:t>u,x</a:t>
            </a:r>
            <a:r>
              <a:rPr lang="en-US" altLang="zh-TW" dirty="0">
                <a:ea typeface="新細明體" charset="-120"/>
                <a:sym typeface="Symbol" pitchFamily="18" charset="2"/>
              </a:rPr>
              <a:t>) + (</a:t>
            </a:r>
            <a:r>
              <a:rPr lang="en-US" altLang="zh-TW" dirty="0" err="1">
                <a:ea typeface="新細明體" charset="-120"/>
                <a:sym typeface="Symbol" pitchFamily="18" charset="2"/>
              </a:rPr>
              <a:t>x,v</a:t>
            </a:r>
            <a:r>
              <a:rPr lang="en-US" altLang="zh-TW" dirty="0">
                <a:ea typeface="新細明體" charset="-120"/>
                <a:sym typeface="Symbol" pitchFamily="18" charset="2"/>
              </a:rPr>
              <a:t>)</a:t>
            </a:r>
          </a:p>
          <a:p>
            <a:pPr lvl="2"/>
            <a:endParaRPr lang="en-US" altLang="zh-TW" dirty="0">
              <a:ea typeface="新細明體" charset="-120"/>
              <a:sym typeface="Symbol" pitchFamily="18" charset="2"/>
            </a:endParaRPr>
          </a:p>
          <a:p>
            <a:pPr lvl="2"/>
            <a:endParaRPr lang="en-US" altLang="zh-TW" dirty="0">
              <a:ea typeface="新細明體" charset="-120"/>
              <a:sym typeface="Symbol" pitchFamily="18" charset="2"/>
            </a:endParaRPr>
          </a:p>
          <a:p>
            <a:pPr lvl="2"/>
            <a:endParaRPr lang="en-US" altLang="zh-TW" dirty="0">
              <a:ea typeface="新細明體" charset="-120"/>
              <a:sym typeface="Symbol" pitchFamily="18" charset="2"/>
            </a:endParaRPr>
          </a:p>
          <a:p>
            <a:pPr lvl="2"/>
            <a:endParaRPr lang="en-US" altLang="zh-TW" dirty="0">
              <a:ea typeface="新細明體" charset="-120"/>
              <a:sym typeface="Symbol" pitchFamily="18" charset="2"/>
            </a:endParaRP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4E0C3D-E03D-AE90-9991-B1E5378251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4243667"/>
            <a:ext cx="4280727" cy="2054749"/>
          </a:xfrm>
          <a:prstGeom prst="rect">
            <a:avLst/>
          </a:prstGeom>
        </p:spPr>
      </p:pic>
      <p:sp>
        <p:nvSpPr>
          <p:cNvPr id="5" name="Rounded Rectangular Callout 4">
            <a:extLst>
              <a:ext uri="{FF2B5EF4-FFF2-40B4-BE49-F238E27FC236}">
                <a16:creationId xmlns:a16="http://schemas.microsoft.com/office/drawing/2014/main" id="{14C66A89-04F0-DCB1-5778-99EFD113DB8E}"/>
              </a:ext>
            </a:extLst>
          </p:cNvPr>
          <p:cNvSpPr/>
          <p:nvPr/>
        </p:nvSpPr>
        <p:spPr>
          <a:xfrm>
            <a:off x="5431971" y="3951514"/>
            <a:ext cx="5921829" cy="2054749"/>
          </a:xfrm>
          <a:prstGeom prst="wedgeRoundRectCallout">
            <a:avLst>
              <a:gd name="adj1" fmla="val -54830"/>
              <a:gd name="adj2" fmla="val -22440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u="sng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Key idea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With the optimal substructure property, we can apply a </a:t>
            </a:r>
            <a:r>
              <a:rPr lang="en-US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greedy iterative algorithm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to improve the distance from the source to all other nodes! (remembered we have done this in KL-FM partition)</a:t>
            </a:r>
          </a:p>
        </p:txBody>
      </p:sp>
    </p:spTree>
    <p:extLst>
      <p:ext uri="{BB962C8B-B14F-4D97-AF65-F5344CB8AC3E}">
        <p14:creationId xmlns:p14="http://schemas.microsoft.com/office/powerpoint/2010/main" val="15315957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Rounded Rectangular Callout 71">
            <a:extLst>
              <a:ext uri="{FF2B5EF4-FFF2-40B4-BE49-F238E27FC236}">
                <a16:creationId xmlns:a16="http://schemas.microsoft.com/office/drawing/2014/main" id="{10E29315-769F-3AEE-69A9-B76713F3A629}"/>
              </a:ext>
            </a:extLst>
          </p:cNvPr>
          <p:cNvSpPr/>
          <p:nvPr/>
        </p:nvSpPr>
        <p:spPr>
          <a:xfrm rot="5400000">
            <a:off x="7889274" y="2409926"/>
            <a:ext cx="5079611" cy="2054749"/>
          </a:xfrm>
          <a:prstGeom prst="wedgeRoundRectCallout">
            <a:avLst>
              <a:gd name="adj1" fmla="val -40676"/>
              <a:gd name="adj2" fmla="val -20321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F2D4C1-8AEF-384E-7D7F-4E5DEB8D2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Relaxation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D8CE31-EE26-6E58-A452-4F93FD39E3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ea typeface="新細明體" charset="-120"/>
              </a:rPr>
              <a:t>Key technique: </a:t>
            </a:r>
            <a:r>
              <a:rPr lang="en-US" altLang="zh-TW" i="1" dirty="0">
                <a:solidFill>
                  <a:srgbClr val="FF0000"/>
                </a:solidFill>
                <a:ea typeface="新細明體" charset="-120"/>
              </a:rPr>
              <a:t>relaxation</a:t>
            </a:r>
            <a:endParaRPr lang="en-US" altLang="zh-TW" dirty="0">
              <a:solidFill>
                <a:srgbClr val="FF0000"/>
              </a:solidFill>
              <a:ea typeface="新細明體" charset="-120"/>
            </a:endParaRPr>
          </a:p>
          <a:p>
            <a:pPr lvl="1"/>
            <a:r>
              <a:rPr lang="en-US" altLang="zh-TW" dirty="0">
                <a:ea typeface="新細明體" charset="-120"/>
              </a:rPr>
              <a:t>Maintain upper bound d[</a:t>
            </a:r>
            <a:r>
              <a:rPr lang="en-US" altLang="zh-TW" i="1" dirty="0">
                <a:ea typeface="新細明體" charset="-120"/>
              </a:rPr>
              <a:t>v</a:t>
            </a:r>
            <a:r>
              <a:rPr lang="en-US" altLang="zh-TW" dirty="0">
                <a:ea typeface="新細明體" charset="-120"/>
              </a:rPr>
              <a:t>] on </a:t>
            </a:r>
            <a:r>
              <a:rPr lang="en-US" altLang="zh-TW" dirty="0">
                <a:ea typeface="新細明體" charset="-120"/>
                <a:sym typeface="Symbol" pitchFamily="18" charset="2"/>
              </a:rPr>
              <a:t>(</a:t>
            </a:r>
            <a:r>
              <a:rPr lang="en-US" altLang="zh-TW" dirty="0" err="1">
                <a:ea typeface="新細明體" charset="-120"/>
                <a:sym typeface="Symbol" pitchFamily="18" charset="2"/>
              </a:rPr>
              <a:t>s,v</a:t>
            </a:r>
            <a:r>
              <a:rPr lang="en-US" altLang="zh-TW" dirty="0">
                <a:ea typeface="新細明體" charset="-120"/>
                <a:sym typeface="Symbol" pitchFamily="18" charset="2"/>
              </a:rPr>
              <a:t>):</a:t>
            </a:r>
          </a:p>
          <a:p>
            <a:pPr lvl="1">
              <a:buFont typeface="Times New Roman" pitchFamily="18" charset="0"/>
              <a:buNone/>
            </a:pPr>
            <a:r>
              <a:rPr lang="en-US" altLang="zh-TW" b="1" dirty="0">
                <a:latin typeface="Courier New" pitchFamily="49" charset="0"/>
                <a:ea typeface="新細明體" charset="-120"/>
                <a:sym typeface="Symbol" pitchFamily="18" charset="2"/>
              </a:rPr>
              <a:t>	Relax(</a:t>
            </a:r>
            <a:r>
              <a:rPr lang="en-US" altLang="zh-TW" b="1" dirty="0" err="1">
                <a:latin typeface="Courier New" pitchFamily="49" charset="0"/>
                <a:ea typeface="新細明體" charset="-120"/>
                <a:sym typeface="Symbol" pitchFamily="18" charset="2"/>
              </a:rPr>
              <a:t>u,v,w</a:t>
            </a:r>
            <a:r>
              <a:rPr lang="en-US" altLang="zh-TW" b="1" dirty="0">
                <a:latin typeface="Courier New" pitchFamily="49" charset="0"/>
                <a:ea typeface="新細明體" charset="-120"/>
                <a:sym typeface="Symbol" pitchFamily="18" charset="2"/>
              </a:rPr>
              <a:t>) { </a:t>
            </a:r>
          </a:p>
          <a:p>
            <a:pPr lvl="1">
              <a:buFont typeface="Times New Roman" pitchFamily="18" charset="0"/>
              <a:buNone/>
            </a:pPr>
            <a:r>
              <a:rPr lang="en-US" altLang="zh-TW" b="1" dirty="0">
                <a:latin typeface="Courier New" pitchFamily="49" charset="0"/>
                <a:ea typeface="新細明體" charset="-120"/>
                <a:sym typeface="Symbol" pitchFamily="18" charset="2"/>
              </a:rPr>
              <a:t>    if (d[v] &gt; d[u]+w) then d[v]=d[u]+w;</a:t>
            </a:r>
          </a:p>
          <a:p>
            <a:pPr lvl="1">
              <a:buFont typeface="Times New Roman" pitchFamily="18" charset="0"/>
              <a:buNone/>
            </a:pPr>
            <a:r>
              <a:rPr lang="en-US" altLang="zh-TW" b="1" dirty="0">
                <a:latin typeface="Courier New" pitchFamily="49" charset="0"/>
                <a:ea typeface="新細明體" charset="-120"/>
                <a:sym typeface="Symbol" pitchFamily="18" charset="2"/>
              </a:rPr>
              <a:t>	}</a:t>
            </a:r>
          </a:p>
          <a:p>
            <a:endParaRPr lang="en-US" dirty="0"/>
          </a:p>
          <a:p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C11A469-5B22-EF73-F753-9DD822E6282F}"/>
              </a:ext>
            </a:extLst>
          </p:cNvPr>
          <p:cNvGrpSpPr>
            <a:grpSpLocks/>
          </p:cNvGrpSpPr>
          <p:nvPr/>
        </p:nvGrpSpPr>
        <p:grpSpPr bwMode="auto">
          <a:xfrm>
            <a:off x="838200" y="3886897"/>
            <a:ext cx="2963863" cy="2019300"/>
            <a:chOff x="768" y="2772"/>
            <a:chExt cx="1867" cy="1272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5BA53247-CC38-CFDD-2C93-657BD07946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4" y="2810"/>
              <a:ext cx="331" cy="348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chemeClr val="accent1"/>
              </a:solidFill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algn="ctr"/>
              <a:r>
                <a:rPr lang="en-US" altLang="zh-TW" b="1">
                  <a:latin typeface="Courier New" pitchFamily="49" charset="0"/>
                  <a:ea typeface="新細明體" charset="-120"/>
                </a:rPr>
                <a:t>9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02A3037A-B7C4-76EC-C1B9-4B8FB24576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8" y="2820"/>
              <a:ext cx="331" cy="348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chemeClr val="accent1"/>
              </a:solidFill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algn="ctr"/>
              <a:r>
                <a:rPr lang="en-US" altLang="zh-TW" b="1">
                  <a:latin typeface="Courier New" pitchFamily="49" charset="0"/>
                  <a:ea typeface="新細明體" charset="-120"/>
                </a:rPr>
                <a:t>5</a:t>
              </a:r>
            </a:p>
          </p:txBody>
        </p:sp>
        <p:cxnSp>
          <p:nvCxnSpPr>
            <p:cNvPr id="7" name="AutoShape 7">
              <a:extLst>
                <a:ext uri="{FF2B5EF4-FFF2-40B4-BE49-F238E27FC236}">
                  <a16:creationId xmlns:a16="http://schemas.microsoft.com/office/drawing/2014/main" id="{B22B36A0-39F7-221B-1BE4-434AD0B53AAB}"/>
                </a:ext>
              </a:extLst>
            </p:cNvPr>
            <p:cNvCxnSpPr>
              <a:cxnSpLocks noChangeShapeType="1"/>
              <a:stCxn id="6" idx="6"/>
              <a:endCxn id="5" idx="2"/>
            </p:cNvCxnSpPr>
            <p:nvPr/>
          </p:nvCxnSpPr>
          <p:spPr bwMode="auto">
            <a:xfrm flipV="1">
              <a:off x="1108" y="2984"/>
              <a:ext cx="1187" cy="10"/>
            </a:xfrm>
            <a:prstGeom prst="straightConnector1">
              <a:avLst/>
            </a:prstGeom>
            <a:noFill/>
            <a:ln w="28575">
              <a:solidFill>
                <a:schemeClr val="accent1"/>
              </a:solidFill>
              <a:round/>
              <a:headEnd/>
              <a:tailEnd type="triangle" w="med" len="med"/>
            </a:ln>
            <a:effectLst/>
          </p:spPr>
        </p:cxnSp>
        <p:sp>
          <p:nvSpPr>
            <p:cNvPr id="8" name="Text Box 8">
              <a:extLst>
                <a:ext uri="{FF2B5EF4-FFF2-40B4-BE49-F238E27FC236}">
                  <a16:creationId xmlns:a16="http://schemas.microsoft.com/office/drawing/2014/main" id="{9535AF09-2E15-D9EE-11DB-88890C8CC93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36" y="2772"/>
              <a:ext cx="212" cy="250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algn="ctr"/>
              <a:r>
                <a:rPr lang="en-US" altLang="zh-TW" b="1">
                  <a:latin typeface="Courier New" pitchFamily="49" charset="0"/>
                  <a:ea typeface="新細明體" charset="-120"/>
                </a:rPr>
                <a:t>2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FEA29FD-DB66-AC00-D629-529368FE9F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4" y="3686"/>
              <a:ext cx="331" cy="348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chemeClr val="accent1"/>
              </a:solidFill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algn="ctr"/>
              <a:r>
                <a:rPr lang="en-US" altLang="zh-TW" b="1">
                  <a:latin typeface="Courier New" pitchFamily="49" charset="0"/>
                  <a:ea typeface="新細明體" charset="-120"/>
                </a:rPr>
                <a:t>7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267D9EEA-A071-36FC-3AD5-F6504DFBCD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8" y="3696"/>
              <a:ext cx="331" cy="348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chemeClr val="accent1"/>
              </a:solidFill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algn="ctr"/>
              <a:r>
                <a:rPr lang="en-US" altLang="zh-TW" b="1">
                  <a:latin typeface="Courier New" pitchFamily="49" charset="0"/>
                  <a:ea typeface="新細明體" charset="-120"/>
                </a:rPr>
                <a:t>5</a:t>
              </a:r>
            </a:p>
          </p:txBody>
        </p:sp>
        <p:cxnSp>
          <p:nvCxnSpPr>
            <p:cNvPr id="11" name="AutoShape 11">
              <a:extLst>
                <a:ext uri="{FF2B5EF4-FFF2-40B4-BE49-F238E27FC236}">
                  <a16:creationId xmlns:a16="http://schemas.microsoft.com/office/drawing/2014/main" id="{3EC54998-04E5-A7BA-77D7-9CD3C6628359}"/>
                </a:ext>
              </a:extLst>
            </p:cNvPr>
            <p:cNvCxnSpPr>
              <a:cxnSpLocks noChangeShapeType="1"/>
              <a:stCxn id="10" idx="6"/>
              <a:endCxn id="9" idx="2"/>
            </p:cNvCxnSpPr>
            <p:nvPr/>
          </p:nvCxnSpPr>
          <p:spPr bwMode="auto">
            <a:xfrm flipV="1">
              <a:off x="1108" y="3860"/>
              <a:ext cx="1187" cy="10"/>
            </a:xfrm>
            <a:prstGeom prst="straightConnector1">
              <a:avLst/>
            </a:prstGeom>
            <a:noFill/>
            <a:ln w="28575">
              <a:solidFill>
                <a:schemeClr val="accent1"/>
              </a:solidFill>
              <a:round/>
              <a:headEnd/>
              <a:tailEnd type="triangle" w="med" len="med"/>
            </a:ln>
            <a:effectLst/>
          </p:spPr>
        </p:cxnSp>
        <p:sp>
          <p:nvSpPr>
            <p:cNvPr id="12" name="Text Box 12">
              <a:extLst>
                <a:ext uri="{FF2B5EF4-FFF2-40B4-BE49-F238E27FC236}">
                  <a16:creationId xmlns:a16="http://schemas.microsoft.com/office/drawing/2014/main" id="{374E250B-3789-F48B-A240-2428C0995DF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36" y="3648"/>
              <a:ext cx="212" cy="250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algn="ctr"/>
              <a:r>
                <a:rPr lang="en-US" altLang="zh-TW" b="1">
                  <a:latin typeface="Courier New" pitchFamily="49" charset="0"/>
                  <a:ea typeface="新細明體" charset="-120"/>
                </a:rPr>
                <a:t>2</a:t>
              </a:r>
            </a:p>
          </p:txBody>
        </p:sp>
        <p:sp>
          <p:nvSpPr>
            <p:cNvPr id="13" name="Line 13">
              <a:extLst>
                <a:ext uri="{FF2B5EF4-FFF2-40B4-BE49-F238E27FC236}">
                  <a16:creationId xmlns:a16="http://schemas.microsoft.com/office/drawing/2014/main" id="{67AAD4ED-ACA6-4F60-32B2-C5A078993F0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80" y="3216"/>
              <a:ext cx="0" cy="432"/>
            </a:xfrm>
            <a:prstGeom prst="line">
              <a:avLst/>
            </a:prstGeom>
            <a:noFill/>
            <a:ln w="76200">
              <a:solidFill>
                <a:schemeClr val="tx1"/>
              </a:solidFill>
              <a:prstDash val="sysDot"/>
              <a:round/>
              <a:headEnd/>
              <a:tailEnd type="triangle" w="med" len="med"/>
            </a:ln>
            <a:effectLst/>
          </p:spPr>
          <p:txBody>
            <a:bodyPr anchor="ctr">
              <a:spAutoFit/>
            </a:bodyPr>
            <a:lstStyle/>
            <a:p>
              <a:endParaRPr lang="zh-TW" altLang="en-US"/>
            </a:p>
          </p:txBody>
        </p:sp>
        <p:sp>
          <p:nvSpPr>
            <p:cNvPr id="14" name="Text Box 14">
              <a:extLst>
                <a:ext uri="{FF2B5EF4-FFF2-40B4-BE49-F238E27FC236}">
                  <a16:creationId xmlns:a16="http://schemas.microsoft.com/office/drawing/2014/main" id="{40F309E0-0E7D-209F-D029-0DDD961447A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66" y="3258"/>
              <a:ext cx="691" cy="288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n-US" altLang="zh-TW" sz="2400" b="1">
                  <a:latin typeface="Courier New" pitchFamily="49" charset="0"/>
                  <a:ea typeface="新細明體" charset="-120"/>
                </a:rPr>
                <a:t>Relax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9643015-B77B-6189-153F-3E053A2DD9C3}"/>
              </a:ext>
            </a:extLst>
          </p:cNvPr>
          <p:cNvGrpSpPr>
            <a:grpSpLocks/>
          </p:cNvGrpSpPr>
          <p:nvPr/>
        </p:nvGrpSpPr>
        <p:grpSpPr bwMode="auto">
          <a:xfrm>
            <a:off x="4808538" y="3886897"/>
            <a:ext cx="2963862" cy="2019300"/>
            <a:chOff x="3269" y="2772"/>
            <a:chExt cx="1867" cy="1272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73FC810C-A163-9FA9-4A20-5617CEFE53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05" y="2810"/>
              <a:ext cx="331" cy="348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chemeClr val="accent1"/>
              </a:solidFill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algn="ctr"/>
              <a:r>
                <a:rPr lang="en-US" altLang="zh-TW" b="1">
                  <a:latin typeface="Courier New" pitchFamily="49" charset="0"/>
                  <a:ea typeface="新細明體" charset="-120"/>
                </a:rPr>
                <a:t>6</a:t>
              </a: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6A596501-D83A-3603-CA7E-EFCB217227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69" y="2820"/>
              <a:ext cx="331" cy="348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chemeClr val="accent1"/>
              </a:solidFill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algn="ctr"/>
              <a:r>
                <a:rPr lang="en-US" altLang="zh-TW" b="1">
                  <a:latin typeface="Courier New" pitchFamily="49" charset="0"/>
                  <a:ea typeface="新細明體" charset="-120"/>
                </a:rPr>
                <a:t>5</a:t>
              </a:r>
            </a:p>
          </p:txBody>
        </p:sp>
        <p:cxnSp>
          <p:nvCxnSpPr>
            <p:cNvPr id="18" name="AutoShape 18">
              <a:extLst>
                <a:ext uri="{FF2B5EF4-FFF2-40B4-BE49-F238E27FC236}">
                  <a16:creationId xmlns:a16="http://schemas.microsoft.com/office/drawing/2014/main" id="{EBDAA565-FA5A-0AE8-AD0A-DD3215750225}"/>
                </a:ext>
              </a:extLst>
            </p:cNvPr>
            <p:cNvCxnSpPr>
              <a:cxnSpLocks noChangeShapeType="1"/>
              <a:stCxn id="17" idx="6"/>
              <a:endCxn id="16" idx="2"/>
            </p:cNvCxnSpPr>
            <p:nvPr/>
          </p:nvCxnSpPr>
          <p:spPr bwMode="auto">
            <a:xfrm flipV="1">
              <a:off x="3609" y="2984"/>
              <a:ext cx="1187" cy="10"/>
            </a:xfrm>
            <a:prstGeom prst="straightConnector1">
              <a:avLst/>
            </a:prstGeom>
            <a:noFill/>
            <a:ln w="28575">
              <a:solidFill>
                <a:schemeClr val="accent1"/>
              </a:solidFill>
              <a:round/>
              <a:headEnd/>
              <a:tailEnd type="triangle" w="med" len="med"/>
            </a:ln>
            <a:effectLst/>
          </p:spPr>
        </p:cxnSp>
        <p:sp>
          <p:nvSpPr>
            <p:cNvPr id="19" name="Text Box 19">
              <a:extLst>
                <a:ext uri="{FF2B5EF4-FFF2-40B4-BE49-F238E27FC236}">
                  <a16:creationId xmlns:a16="http://schemas.microsoft.com/office/drawing/2014/main" id="{02CC7024-3C91-F5F9-E9EE-359AF811265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37" y="2772"/>
              <a:ext cx="212" cy="250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algn="ctr"/>
              <a:r>
                <a:rPr lang="en-US" altLang="zh-TW" b="1">
                  <a:latin typeface="Courier New" pitchFamily="49" charset="0"/>
                  <a:ea typeface="新細明體" charset="-120"/>
                </a:rPr>
                <a:t>2</a:t>
              </a: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378A82E2-73F7-D543-0929-ED2BC5CE26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05" y="3686"/>
              <a:ext cx="331" cy="348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chemeClr val="accent1"/>
              </a:solidFill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algn="ctr"/>
              <a:r>
                <a:rPr lang="en-US" altLang="zh-TW" b="1">
                  <a:latin typeface="Courier New" pitchFamily="49" charset="0"/>
                  <a:ea typeface="新細明體" charset="-120"/>
                </a:rPr>
                <a:t>6</a:t>
              </a: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727D188-3184-0FE8-D3F0-C247E658D6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69" y="3696"/>
              <a:ext cx="331" cy="348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chemeClr val="accent1"/>
              </a:solidFill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algn="ctr"/>
              <a:r>
                <a:rPr lang="en-US" altLang="zh-TW" b="1">
                  <a:latin typeface="Courier New" pitchFamily="49" charset="0"/>
                  <a:ea typeface="新細明體" charset="-120"/>
                </a:rPr>
                <a:t>5</a:t>
              </a:r>
            </a:p>
          </p:txBody>
        </p:sp>
        <p:cxnSp>
          <p:nvCxnSpPr>
            <p:cNvPr id="22" name="AutoShape 22">
              <a:extLst>
                <a:ext uri="{FF2B5EF4-FFF2-40B4-BE49-F238E27FC236}">
                  <a16:creationId xmlns:a16="http://schemas.microsoft.com/office/drawing/2014/main" id="{C758B774-AA45-A021-AA4E-AFFD73279324}"/>
                </a:ext>
              </a:extLst>
            </p:cNvPr>
            <p:cNvCxnSpPr>
              <a:cxnSpLocks noChangeShapeType="1"/>
              <a:stCxn id="21" idx="6"/>
              <a:endCxn id="20" idx="2"/>
            </p:cNvCxnSpPr>
            <p:nvPr/>
          </p:nvCxnSpPr>
          <p:spPr bwMode="auto">
            <a:xfrm flipV="1">
              <a:off x="3609" y="3860"/>
              <a:ext cx="1187" cy="10"/>
            </a:xfrm>
            <a:prstGeom prst="straightConnector1">
              <a:avLst/>
            </a:prstGeom>
            <a:noFill/>
            <a:ln w="28575">
              <a:solidFill>
                <a:schemeClr val="accent1"/>
              </a:solidFill>
              <a:round/>
              <a:headEnd/>
              <a:tailEnd type="triangle" w="med" len="med"/>
            </a:ln>
            <a:effectLst/>
          </p:spPr>
        </p:cxnSp>
        <p:sp>
          <p:nvSpPr>
            <p:cNvPr id="23" name="Text Box 23">
              <a:extLst>
                <a:ext uri="{FF2B5EF4-FFF2-40B4-BE49-F238E27FC236}">
                  <a16:creationId xmlns:a16="http://schemas.microsoft.com/office/drawing/2014/main" id="{B9705500-FCBF-1806-476B-8E8106F0983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37" y="3648"/>
              <a:ext cx="212" cy="250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algn="ctr"/>
              <a:r>
                <a:rPr lang="en-US" altLang="zh-TW" b="1">
                  <a:latin typeface="Courier New" pitchFamily="49" charset="0"/>
                  <a:ea typeface="新細明體" charset="-120"/>
                </a:rPr>
                <a:t>2</a:t>
              </a:r>
            </a:p>
          </p:txBody>
        </p:sp>
        <p:sp>
          <p:nvSpPr>
            <p:cNvPr id="24" name="Line 24">
              <a:extLst>
                <a:ext uri="{FF2B5EF4-FFF2-40B4-BE49-F238E27FC236}">
                  <a16:creationId xmlns:a16="http://schemas.microsoft.com/office/drawing/2014/main" id="{F3B11B23-8D91-C599-5BAE-4BD9E4EFF00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28" y="3216"/>
              <a:ext cx="0" cy="432"/>
            </a:xfrm>
            <a:prstGeom prst="line">
              <a:avLst/>
            </a:prstGeom>
            <a:noFill/>
            <a:ln w="76200">
              <a:solidFill>
                <a:schemeClr val="tx1"/>
              </a:solidFill>
              <a:prstDash val="sysDot"/>
              <a:round/>
              <a:headEnd/>
              <a:tailEnd type="triangle" w="med" len="med"/>
            </a:ln>
            <a:effectLst/>
          </p:spPr>
          <p:txBody>
            <a:bodyPr anchor="ctr">
              <a:spAutoFit/>
            </a:bodyPr>
            <a:lstStyle/>
            <a:p>
              <a:endParaRPr lang="zh-TW" altLang="en-US"/>
            </a:p>
          </p:txBody>
        </p:sp>
        <p:sp>
          <p:nvSpPr>
            <p:cNvPr id="25" name="Text Box 25">
              <a:extLst>
                <a:ext uri="{FF2B5EF4-FFF2-40B4-BE49-F238E27FC236}">
                  <a16:creationId xmlns:a16="http://schemas.microsoft.com/office/drawing/2014/main" id="{8749BAB0-0613-95B2-D266-2957A5DCB09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14" y="3258"/>
              <a:ext cx="691" cy="288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n-US" altLang="zh-TW" sz="2400" b="1">
                  <a:latin typeface="Courier New" pitchFamily="49" charset="0"/>
                  <a:ea typeface="新細明體" charset="-120"/>
                </a:rPr>
                <a:t>Relax</a:t>
              </a:r>
            </a:p>
          </p:txBody>
        </p:sp>
      </p:grpSp>
      <p:sp>
        <p:nvSpPr>
          <p:cNvPr id="26" name="Line 29">
            <a:extLst>
              <a:ext uri="{FF2B5EF4-FFF2-40B4-BE49-F238E27FC236}">
                <a16:creationId xmlns:a16="http://schemas.microsoft.com/office/drawing/2014/main" id="{FEA679D9-7BCA-46EC-E196-3ED052DBDFB7}"/>
              </a:ext>
            </a:extLst>
          </p:cNvPr>
          <p:cNvSpPr>
            <a:spLocks noChangeAspect="1" noChangeShapeType="1"/>
          </p:cNvSpPr>
          <p:nvPr/>
        </p:nvSpPr>
        <p:spPr bwMode="auto">
          <a:xfrm flipV="1">
            <a:off x="10075070" y="4048402"/>
            <a:ext cx="798512" cy="735012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 type="oval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7" name="Line 30">
            <a:extLst>
              <a:ext uri="{FF2B5EF4-FFF2-40B4-BE49-F238E27FC236}">
                <a16:creationId xmlns:a16="http://schemas.microsoft.com/office/drawing/2014/main" id="{8C70B864-81F7-2D40-4A7A-FF7F3F3DFFC8}"/>
              </a:ext>
            </a:extLst>
          </p:cNvPr>
          <p:cNvSpPr>
            <a:spLocks noChangeAspect="1" noChangeShapeType="1"/>
          </p:cNvSpPr>
          <p:nvPr/>
        </p:nvSpPr>
        <p:spPr bwMode="auto">
          <a:xfrm flipH="1">
            <a:off x="10075070" y="4170639"/>
            <a:ext cx="0" cy="14112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8" name="Line 31">
            <a:extLst>
              <a:ext uri="{FF2B5EF4-FFF2-40B4-BE49-F238E27FC236}">
                <a16:creationId xmlns:a16="http://schemas.microsoft.com/office/drawing/2014/main" id="{0D72D6E9-CE08-B2FF-6F57-68366C58F98C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10875170" y="4019827"/>
            <a:ext cx="0" cy="7651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9" name="Line 32">
            <a:extLst>
              <a:ext uri="{FF2B5EF4-FFF2-40B4-BE49-F238E27FC236}">
                <a16:creationId xmlns:a16="http://schemas.microsoft.com/office/drawing/2014/main" id="{0FB50C94-05A4-B9AB-C56D-BCC424163D8C}"/>
              </a:ext>
            </a:extLst>
          </p:cNvPr>
          <p:cNvSpPr>
            <a:spLocks noChangeAspect="1" noChangeShapeType="1"/>
          </p:cNvSpPr>
          <p:nvPr/>
        </p:nvSpPr>
        <p:spPr bwMode="auto">
          <a:xfrm flipH="1">
            <a:off x="9892507" y="4048402"/>
            <a:ext cx="0" cy="141128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0" name="Line 33">
            <a:extLst>
              <a:ext uri="{FF2B5EF4-FFF2-40B4-BE49-F238E27FC236}">
                <a16:creationId xmlns:a16="http://schemas.microsoft.com/office/drawing/2014/main" id="{5C254C10-E938-EC92-9F06-06FBA8C703EC}"/>
              </a:ext>
            </a:extLst>
          </p:cNvPr>
          <p:cNvSpPr>
            <a:spLocks noChangeAspect="1" noChangeShapeType="1"/>
          </p:cNvSpPr>
          <p:nvPr/>
        </p:nvSpPr>
        <p:spPr bwMode="auto">
          <a:xfrm flipH="1">
            <a:off x="10044907" y="4821514"/>
            <a:ext cx="811213" cy="6985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1" name="Line 34">
            <a:extLst>
              <a:ext uri="{FF2B5EF4-FFF2-40B4-BE49-F238E27FC236}">
                <a16:creationId xmlns:a16="http://schemas.microsoft.com/office/drawing/2014/main" id="{E862568A-074F-F4A3-C46C-228F305DF885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10027445" y="5581927"/>
            <a:ext cx="91757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" name="Oval 35">
            <a:extLst>
              <a:ext uri="{FF2B5EF4-FFF2-40B4-BE49-F238E27FC236}">
                <a16:creationId xmlns:a16="http://schemas.microsoft.com/office/drawing/2014/main" id="{5EA0966C-DCAF-5E30-6F79-B9323987780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738520" y="5367614"/>
            <a:ext cx="460375" cy="458788"/>
          </a:xfrm>
          <a:prstGeom prst="ellipse">
            <a:avLst/>
          </a:prstGeom>
          <a:solidFill>
            <a:srgbClr val="0C325C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33" name="Rectangle 36">
            <a:extLst>
              <a:ext uri="{FF2B5EF4-FFF2-40B4-BE49-F238E27FC236}">
                <a16:creationId xmlns:a16="http://schemas.microsoft.com/office/drawing/2014/main" id="{72403D2D-7B5B-4629-859C-C677C8FD0CD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779795" y="5404127"/>
            <a:ext cx="368300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>
                <a:solidFill>
                  <a:schemeClr val="bg1"/>
                </a:solidFill>
              </a:rPr>
              <a:t>1</a:t>
            </a:r>
            <a:endParaRPr lang="en-US" altLang="zh-CN" b="1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  <p:sp>
        <p:nvSpPr>
          <p:cNvPr id="34" name="Oval 37">
            <a:extLst>
              <a:ext uri="{FF2B5EF4-FFF2-40B4-BE49-F238E27FC236}">
                <a16:creationId xmlns:a16="http://schemas.microsoft.com/office/drawing/2014/main" id="{DF036E51-E3DA-F7CB-3790-3425B4179FD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637045" y="3834089"/>
            <a:ext cx="458787" cy="460375"/>
          </a:xfrm>
          <a:prstGeom prst="ellipse">
            <a:avLst/>
          </a:prstGeom>
          <a:solidFill>
            <a:srgbClr val="0C325C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35" name="Rectangle 38">
            <a:extLst>
              <a:ext uri="{FF2B5EF4-FFF2-40B4-BE49-F238E27FC236}">
                <a16:creationId xmlns:a16="http://schemas.microsoft.com/office/drawing/2014/main" id="{5CEF7F36-5029-AC8E-EEB4-1ED9F40B67B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679907" y="3878539"/>
            <a:ext cx="3683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5F5F5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>
                <a:solidFill>
                  <a:schemeClr val="bg1"/>
                </a:solidFill>
              </a:rPr>
              <a:t>3</a:t>
            </a:r>
            <a:endParaRPr lang="en-US" altLang="zh-CN" b="1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  <p:sp>
        <p:nvSpPr>
          <p:cNvPr id="36" name="Oval 39">
            <a:extLst>
              <a:ext uri="{FF2B5EF4-FFF2-40B4-BE49-F238E27FC236}">
                <a16:creationId xmlns:a16="http://schemas.microsoft.com/office/drawing/2014/main" id="{644E3C5F-80A6-D791-EB06-C63DC6BDEB7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659270" y="4599264"/>
            <a:ext cx="458787" cy="460375"/>
          </a:xfrm>
          <a:prstGeom prst="ellipse">
            <a:avLst/>
          </a:prstGeom>
          <a:solidFill>
            <a:srgbClr val="0C325C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37" name="Rectangle 40">
            <a:extLst>
              <a:ext uri="{FF2B5EF4-FFF2-40B4-BE49-F238E27FC236}">
                <a16:creationId xmlns:a16="http://schemas.microsoft.com/office/drawing/2014/main" id="{C4012F19-65D1-2964-3455-75AD5FA7633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683082" y="4634189"/>
            <a:ext cx="365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>
                <a:solidFill>
                  <a:schemeClr val="bg1"/>
                </a:solidFill>
              </a:rPr>
              <a:t>4</a:t>
            </a:r>
            <a:endParaRPr lang="en-US" altLang="zh-CN" b="1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  <p:sp>
        <p:nvSpPr>
          <p:cNvPr id="38" name="Oval 41">
            <a:extLst>
              <a:ext uri="{FF2B5EF4-FFF2-40B4-BE49-F238E27FC236}">
                <a16:creationId xmlns:a16="http://schemas.microsoft.com/office/drawing/2014/main" id="{DB8E56BE-FAC1-1F6C-8D5F-BFAE541E39A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757570" y="3834089"/>
            <a:ext cx="460375" cy="460375"/>
          </a:xfrm>
          <a:prstGeom prst="ellipse">
            <a:avLst/>
          </a:prstGeom>
          <a:solidFill>
            <a:srgbClr val="FFD1D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39" name="Rectangle 42">
            <a:extLst>
              <a:ext uri="{FF2B5EF4-FFF2-40B4-BE49-F238E27FC236}">
                <a16:creationId xmlns:a16="http://schemas.microsoft.com/office/drawing/2014/main" id="{3C241F9F-D4D9-6D2F-FC80-AAA9434C209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798845" y="3884889"/>
            <a:ext cx="3683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/>
              <a:t>2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40" name="Oval 43">
            <a:extLst>
              <a:ext uri="{FF2B5EF4-FFF2-40B4-BE49-F238E27FC236}">
                <a16:creationId xmlns:a16="http://schemas.microsoft.com/office/drawing/2014/main" id="{289967AE-3221-A829-1E0D-9E23C54930E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637045" y="5366027"/>
            <a:ext cx="458787" cy="458787"/>
          </a:xfrm>
          <a:prstGeom prst="ellipse">
            <a:avLst/>
          </a:prstGeom>
          <a:solidFill>
            <a:srgbClr val="0C325C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1" name="Rectangle 44">
            <a:extLst>
              <a:ext uri="{FF2B5EF4-FFF2-40B4-BE49-F238E27FC236}">
                <a16:creationId xmlns:a16="http://schemas.microsoft.com/office/drawing/2014/main" id="{1CD3A6DB-8DFD-4438-3CA8-F8DB8C05A13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679907" y="5412064"/>
            <a:ext cx="3683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5F5F5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>
                <a:solidFill>
                  <a:schemeClr val="bg1"/>
                </a:solidFill>
              </a:rPr>
              <a:t>5</a:t>
            </a:r>
            <a:endParaRPr lang="en-US" altLang="zh-CN" b="1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  <p:sp>
        <p:nvSpPr>
          <p:cNvPr id="42" name="Line 45">
            <a:extLst>
              <a:ext uri="{FF2B5EF4-FFF2-40B4-BE49-F238E27FC236}">
                <a16:creationId xmlns:a16="http://schemas.microsoft.com/office/drawing/2014/main" id="{B8398061-8B6A-60F2-32A1-A5690D5F89C6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10368757" y="3884889"/>
            <a:ext cx="0" cy="411163"/>
          </a:xfrm>
          <a:prstGeom prst="line">
            <a:avLst/>
          </a:prstGeom>
          <a:noFill/>
          <a:ln w="38100">
            <a:solidFill>
              <a:schemeClr val="tx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3" name="Text Box 48">
            <a:extLst>
              <a:ext uri="{FF2B5EF4-FFF2-40B4-BE49-F238E27FC236}">
                <a16:creationId xmlns:a16="http://schemas.microsoft.com/office/drawing/2014/main" id="{50124569-5277-CA97-2CB7-07CA6E5F304E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9659145" y="4538939"/>
            <a:ext cx="293687" cy="277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a</a:t>
            </a:r>
          </a:p>
        </p:txBody>
      </p:sp>
      <p:sp>
        <p:nvSpPr>
          <p:cNvPr id="44" name="Text Box 49">
            <a:extLst>
              <a:ext uri="{FF2B5EF4-FFF2-40B4-BE49-F238E27FC236}">
                <a16:creationId xmlns:a16="http://schemas.microsoft.com/office/drawing/2014/main" id="{9E9A5577-0C86-679F-8616-0B5981B9637F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0040145" y="4296052"/>
            <a:ext cx="4635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b</a:t>
            </a:r>
          </a:p>
        </p:txBody>
      </p:sp>
      <p:sp>
        <p:nvSpPr>
          <p:cNvPr id="45" name="Text Box 50">
            <a:extLst>
              <a:ext uri="{FF2B5EF4-FFF2-40B4-BE49-F238E27FC236}">
                <a16:creationId xmlns:a16="http://schemas.microsoft.com/office/drawing/2014/main" id="{6566A139-8A67-B41E-8E50-392AE7C443F2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0081420" y="5026302"/>
            <a:ext cx="301625" cy="24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c</a:t>
            </a:r>
          </a:p>
        </p:txBody>
      </p:sp>
      <p:sp>
        <p:nvSpPr>
          <p:cNvPr id="46" name="Text Box 51">
            <a:extLst>
              <a:ext uri="{FF2B5EF4-FFF2-40B4-BE49-F238E27FC236}">
                <a16:creationId xmlns:a16="http://schemas.microsoft.com/office/drawing/2014/main" id="{5D0D2A85-951D-1896-3E9A-0D779F91547F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0138570" y="5273952"/>
            <a:ext cx="365125" cy="309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d</a:t>
            </a:r>
          </a:p>
        </p:txBody>
      </p:sp>
      <p:sp>
        <p:nvSpPr>
          <p:cNvPr id="47" name="Text Box 52">
            <a:extLst>
              <a:ext uri="{FF2B5EF4-FFF2-40B4-BE49-F238E27FC236}">
                <a16:creationId xmlns:a16="http://schemas.microsoft.com/office/drawing/2014/main" id="{52826332-94DD-BA85-0CFD-47C26E24CF77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0627520" y="4296052"/>
            <a:ext cx="574675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e</a:t>
            </a:r>
          </a:p>
        </p:txBody>
      </p:sp>
      <p:sp>
        <p:nvSpPr>
          <p:cNvPr id="48" name="Line 53">
            <a:extLst>
              <a:ext uri="{FF2B5EF4-FFF2-40B4-BE49-F238E27FC236}">
                <a16:creationId xmlns:a16="http://schemas.microsoft.com/office/drawing/2014/main" id="{0AB09955-2D55-1084-15C1-4594A70AC61C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659145" y="4296052"/>
            <a:ext cx="709612" cy="242887"/>
          </a:xfrm>
          <a:prstGeom prst="line">
            <a:avLst/>
          </a:prstGeom>
          <a:noFill/>
          <a:ln w="38100">
            <a:solidFill>
              <a:schemeClr val="tx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80500" tIns="42449" rIns="84899" bIns="64178">
            <a:spAutoFit/>
          </a:bodyPr>
          <a:lstStyle/>
          <a:p>
            <a:endParaRPr lang="en-US"/>
          </a:p>
        </p:txBody>
      </p:sp>
      <p:sp>
        <p:nvSpPr>
          <p:cNvPr id="49" name="AutoShape 54">
            <a:extLst>
              <a:ext uri="{FF2B5EF4-FFF2-40B4-BE49-F238E27FC236}">
                <a16:creationId xmlns:a16="http://schemas.microsoft.com/office/drawing/2014/main" id="{E494DC2F-F2E7-B2A4-7604-9020F2424C87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9841821" y="3253858"/>
            <a:ext cx="288925" cy="654050"/>
          </a:xfrm>
          <a:prstGeom prst="leftArrow">
            <a:avLst>
              <a:gd name="adj1" fmla="val 50000"/>
              <a:gd name="adj2" fmla="val 25000"/>
            </a:avLst>
          </a:prstGeom>
          <a:gradFill rotWithShape="1">
            <a:gsLst>
              <a:gs pos="0">
                <a:schemeClr val="tx1"/>
              </a:gs>
              <a:gs pos="100000">
                <a:srgbClr val="EAEAEA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80500" tIns="42449" rIns="84899" bIns="64178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50" name="Line 65">
            <a:extLst>
              <a:ext uri="{FF2B5EF4-FFF2-40B4-BE49-F238E27FC236}">
                <a16:creationId xmlns:a16="http://schemas.microsoft.com/office/drawing/2014/main" id="{E6967781-9625-72F9-F56C-5506212334AF}"/>
              </a:ext>
            </a:extLst>
          </p:cNvPr>
          <p:cNvSpPr>
            <a:spLocks noChangeAspect="1" noChangeShapeType="1"/>
          </p:cNvSpPr>
          <p:nvPr/>
        </p:nvSpPr>
        <p:spPr bwMode="auto">
          <a:xfrm flipV="1">
            <a:off x="10054431" y="1555234"/>
            <a:ext cx="798513" cy="735012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 type="oval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1" name="Line 66">
            <a:extLst>
              <a:ext uri="{FF2B5EF4-FFF2-40B4-BE49-F238E27FC236}">
                <a16:creationId xmlns:a16="http://schemas.microsoft.com/office/drawing/2014/main" id="{4467296D-703F-8EE6-1D7B-A2DB33BDBF01}"/>
              </a:ext>
            </a:extLst>
          </p:cNvPr>
          <p:cNvSpPr>
            <a:spLocks noChangeAspect="1" noChangeShapeType="1"/>
          </p:cNvSpPr>
          <p:nvPr/>
        </p:nvSpPr>
        <p:spPr bwMode="auto">
          <a:xfrm flipH="1">
            <a:off x="10054431" y="1679059"/>
            <a:ext cx="0" cy="14097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2" name="Line 67">
            <a:extLst>
              <a:ext uri="{FF2B5EF4-FFF2-40B4-BE49-F238E27FC236}">
                <a16:creationId xmlns:a16="http://schemas.microsoft.com/office/drawing/2014/main" id="{3F42D8B7-4719-262C-B583-1FBCB40EA7E8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10854531" y="1526659"/>
            <a:ext cx="0" cy="7651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3" name="Line 68">
            <a:extLst>
              <a:ext uri="{FF2B5EF4-FFF2-40B4-BE49-F238E27FC236}">
                <a16:creationId xmlns:a16="http://schemas.microsoft.com/office/drawing/2014/main" id="{05E2FA8B-243B-6EA3-7B3C-C8917C45602F}"/>
              </a:ext>
            </a:extLst>
          </p:cNvPr>
          <p:cNvSpPr>
            <a:spLocks noChangeAspect="1" noChangeShapeType="1"/>
          </p:cNvSpPr>
          <p:nvPr/>
        </p:nvSpPr>
        <p:spPr bwMode="auto">
          <a:xfrm flipH="1">
            <a:off x="9871869" y="1555234"/>
            <a:ext cx="0" cy="141128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4" name="Line 69">
            <a:extLst>
              <a:ext uri="{FF2B5EF4-FFF2-40B4-BE49-F238E27FC236}">
                <a16:creationId xmlns:a16="http://schemas.microsoft.com/office/drawing/2014/main" id="{F771082B-CA4D-BEB3-D272-01C56681BFCE}"/>
              </a:ext>
            </a:extLst>
          </p:cNvPr>
          <p:cNvSpPr>
            <a:spLocks noChangeAspect="1" noChangeShapeType="1"/>
          </p:cNvSpPr>
          <p:nvPr/>
        </p:nvSpPr>
        <p:spPr bwMode="auto">
          <a:xfrm flipH="1">
            <a:off x="10024269" y="2329934"/>
            <a:ext cx="809625" cy="69691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5" name="Line 70">
            <a:extLst>
              <a:ext uri="{FF2B5EF4-FFF2-40B4-BE49-F238E27FC236}">
                <a16:creationId xmlns:a16="http://schemas.microsoft.com/office/drawing/2014/main" id="{F9173162-A577-135D-A4DA-25C5A0E3F794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10005219" y="3088759"/>
            <a:ext cx="91757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6" name="Oval 71">
            <a:extLst>
              <a:ext uri="{FF2B5EF4-FFF2-40B4-BE49-F238E27FC236}">
                <a16:creationId xmlns:a16="http://schemas.microsoft.com/office/drawing/2014/main" id="{EE8B091E-DA19-0E6D-B190-04A425342FA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716294" y="2876034"/>
            <a:ext cx="460375" cy="458787"/>
          </a:xfrm>
          <a:prstGeom prst="ellipse">
            <a:avLst/>
          </a:prstGeom>
          <a:solidFill>
            <a:srgbClr val="FFD1D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57" name="Rectangle 72">
            <a:extLst>
              <a:ext uri="{FF2B5EF4-FFF2-40B4-BE49-F238E27FC236}">
                <a16:creationId xmlns:a16="http://schemas.microsoft.com/office/drawing/2014/main" id="{FA40F11B-8528-D298-A640-9A7DE5F91C5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759156" y="2910959"/>
            <a:ext cx="36830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/>
              <a:t>1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58" name="Oval 73">
            <a:extLst>
              <a:ext uri="{FF2B5EF4-FFF2-40B4-BE49-F238E27FC236}">
                <a16:creationId xmlns:a16="http://schemas.microsoft.com/office/drawing/2014/main" id="{A77E2D48-48EF-76C2-081B-E3E5F749785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616406" y="1340921"/>
            <a:ext cx="458788" cy="460375"/>
          </a:xfrm>
          <a:prstGeom prst="ellipse">
            <a:avLst/>
          </a:prstGeom>
          <a:solidFill>
            <a:srgbClr val="0C325C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59" name="Rectangle 74">
            <a:extLst>
              <a:ext uri="{FF2B5EF4-FFF2-40B4-BE49-F238E27FC236}">
                <a16:creationId xmlns:a16="http://schemas.microsoft.com/office/drawing/2014/main" id="{7D314BE3-2A0B-191F-F601-1F77B33BF71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659269" y="1386959"/>
            <a:ext cx="3683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5F5F5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>
                <a:solidFill>
                  <a:schemeClr val="bg1"/>
                </a:solidFill>
              </a:rPr>
              <a:t>3</a:t>
            </a:r>
            <a:endParaRPr lang="en-US" altLang="zh-CN" b="1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  <p:sp>
        <p:nvSpPr>
          <p:cNvPr id="60" name="Oval 75">
            <a:extLst>
              <a:ext uri="{FF2B5EF4-FFF2-40B4-BE49-F238E27FC236}">
                <a16:creationId xmlns:a16="http://schemas.microsoft.com/office/drawing/2014/main" id="{B991017A-25BE-DE00-954D-0E191390182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637044" y="2107684"/>
            <a:ext cx="458787" cy="458787"/>
          </a:xfrm>
          <a:prstGeom prst="ellipse">
            <a:avLst/>
          </a:prstGeom>
          <a:solidFill>
            <a:srgbClr val="0C325C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61" name="Rectangle 76">
            <a:extLst>
              <a:ext uri="{FF2B5EF4-FFF2-40B4-BE49-F238E27FC236}">
                <a16:creationId xmlns:a16="http://schemas.microsoft.com/office/drawing/2014/main" id="{660E7A72-ADB4-6975-9D62-43985F42679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660856" y="2141021"/>
            <a:ext cx="3667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>
                <a:solidFill>
                  <a:schemeClr val="bg1"/>
                </a:solidFill>
              </a:rPr>
              <a:t>4</a:t>
            </a:r>
            <a:endParaRPr lang="en-US" altLang="zh-CN" b="1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  <p:sp>
        <p:nvSpPr>
          <p:cNvPr id="62" name="Oval 77">
            <a:extLst>
              <a:ext uri="{FF2B5EF4-FFF2-40B4-BE49-F238E27FC236}">
                <a16:creationId xmlns:a16="http://schemas.microsoft.com/office/drawing/2014/main" id="{3477039C-8F64-B9A2-AA1A-3CF2B94C291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736931" y="1340921"/>
            <a:ext cx="460375" cy="460375"/>
          </a:xfrm>
          <a:prstGeom prst="ellipse">
            <a:avLst/>
          </a:prstGeom>
          <a:solidFill>
            <a:srgbClr val="FFD1D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63" name="Rectangle 78">
            <a:extLst>
              <a:ext uri="{FF2B5EF4-FFF2-40B4-BE49-F238E27FC236}">
                <a16:creationId xmlns:a16="http://schemas.microsoft.com/office/drawing/2014/main" id="{E74B5B2A-3B76-3C49-063A-586EDDF13C9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776619" y="1393309"/>
            <a:ext cx="368300" cy="369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/>
              <a:t>2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64" name="Oval 79">
            <a:extLst>
              <a:ext uri="{FF2B5EF4-FFF2-40B4-BE49-F238E27FC236}">
                <a16:creationId xmlns:a16="http://schemas.microsoft.com/office/drawing/2014/main" id="{3886C847-441C-078D-AEB4-9069C975378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616406" y="2874446"/>
            <a:ext cx="458788" cy="458788"/>
          </a:xfrm>
          <a:prstGeom prst="ellipse">
            <a:avLst/>
          </a:prstGeom>
          <a:solidFill>
            <a:srgbClr val="0C325C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65" name="Rectangle 80">
            <a:extLst>
              <a:ext uri="{FF2B5EF4-FFF2-40B4-BE49-F238E27FC236}">
                <a16:creationId xmlns:a16="http://schemas.microsoft.com/office/drawing/2014/main" id="{E5873983-78A6-C523-53A9-837849760BB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659269" y="2918896"/>
            <a:ext cx="3683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5F5F5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>
                <a:solidFill>
                  <a:schemeClr val="bg1"/>
                </a:solidFill>
              </a:rPr>
              <a:t>5</a:t>
            </a:r>
            <a:endParaRPr lang="en-US" altLang="zh-CN" b="1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  <p:sp>
        <p:nvSpPr>
          <p:cNvPr id="66" name="Line 81">
            <a:extLst>
              <a:ext uri="{FF2B5EF4-FFF2-40B4-BE49-F238E27FC236}">
                <a16:creationId xmlns:a16="http://schemas.microsoft.com/office/drawing/2014/main" id="{3111B0FB-6A6C-0A38-DC5B-0B352303F911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10422731" y="1393309"/>
            <a:ext cx="0" cy="1941512"/>
          </a:xfrm>
          <a:prstGeom prst="line">
            <a:avLst/>
          </a:prstGeom>
          <a:noFill/>
          <a:ln w="38100">
            <a:solidFill>
              <a:schemeClr val="tx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7" name="Text Box 82">
            <a:extLst>
              <a:ext uri="{FF2B5EF4-FFF2-40B4-BE49-F238E27FC236}">
                <a16:creationId xmlns:a16="http://schemas.microsoft.com/office/drawing/2014/main" id="{BC2573E4-57C5-C749-92FC-E67F0F9FA043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9638506" y="2047359"/>
            <a:ext cx="293688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a</a:t>
            </a:r>
          </a:p>
        </p:txBody>
      </p:sp>
      <p:sp>
        <p:nvSpPr>
          <p:cNvPr id="68" name="Text Box 83">
            <a:extLst>
              <a:ext uri="{FF2B5EF4-FFF2-40B4-BE49-F238E27FC236}">
                <a16:creationId xmlns:a16="http://schemas.microsoft.com/office/drawing/2014/main" id="{AF8C8C44-6B86-B268-811F-9EEDE2760744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0019506" y="1802884"/>
            <a:ext cx="4635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b</a:t>
            </a:r>
          </a:p>
        </p:txBody>
      </p:sp>
      <p:sp>
        <p:nvSpPr>
          <p:cNvPr id="69" name="Text Box 84">
            <a:extLst>
              <a:ext uri="{FF2B5EF4-FFF2-40B4-BE49-F238E27FC236}">
                <a16:creationId xmlns:a16="http://schemas.microsoft.com/office/drawing/2014/main" id="{129CF4D5-04D4-2069-B0A3-AEF3C02251F5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0059194" y="2534721"/>
            <a:ext cx="303212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c</a:t>
            </a:r>
          </a:p>
        </p:txBody>
      </p:sp>
      <p:sp>
        <p:nvSpPr>
          <p:cNvPr id="70" name="Text Box 85">
            <a:extLst>
              <a:ext uri="{FF2B5EF4-FFF2-40B4-BE49-F238E27FC236}">
                <a16:creationId xmlns:a16="http://schemas.microsoft.com/office/drawing/2014/main" id="{5C532082-9E20-3491-EA08-6AB30E4CEEB5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0116344" y="2780784"/>
            <a:ext cx="366712" cy="309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d</a:t>
            </a:r>
          </a:p>
        </p:txBody>
      </p:sp>
      <p:sp>
        <p:nvSpPr>
          <p:cNvPr id="71" name="Text Box 86">
            <a:extLst>
              <a:ext uri="{FF2B5EF4-FFF2-40B4-BE49-F238E27FC236}">
                <a16:creationId xmlns:a16="http://schemas.microsoft.com/office/drawing/2014/main" id="{926E3551-784E-B23C-A81B-63F75918C38D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0605294" y="1802884"/>
            <a:ext cx="574675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e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D77B255A-2843-9001-CAED-7B36A8CAFEED}"/>
              </a:ext>
            </a:extLst>
          </p:cNvPr>
          <p:cNvSpPr txBox="1"/>
          <p:nvPr/>
        </p:nvSpPr>
        <p:spPr>
          <a:xfrm>
            <a:off x="10331660" y="3412886"/>
            <a:ext cx="848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Gain=1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404D831F-E425-513B-9A98-C0D764054264}"/>
              </a:ext>
            </a:extLst>
          </p:cNvPr>
          <p:cNvSpPr txBox="1"/>
          <p:nvPr/>
        </p:nvSpPr>
        <p:spPr>
          <a:xfrm>
            <a:off x="9714596" y="897493"/>
            <a:ext cx="1356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FM partition</a:t>
            </a:r>
          </a:p>
        </p:txBody>
      </p:sp>
    </p:spTree>
    <p:extLst>
      <p:ext uri="{BB962C8B-B14F-4D97-AF65-F5344CB8AC3E}">
        <p14:creationId xmlns:p14="http://schemas.microsoft.com/office/powerpoint/2010/main" val="5626014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F5ED00-BEBC-5440-E5A2-7130E01B9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Bellman-Ford Shortest Path Algorithm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9CF2510-8159-703F-9B23-1F05696CF1C9}"/>
              </a:ext>
            </a:extLst>
          </p:cNvPr>
          <p:cNvSpPr txBox="1">
            <a:spLocks noGrp="1" noChangeArrowheads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Times New Roman" pitchFamily="18" charset="0"/>
              <a:buNone/>
              <a:tabLst/>
              <a:defRPr/>
            </a:pPr>
            <a:r>
              <a:rPr kumimoji="0" lang="en-US" altLang="zh-TW" sz="2000" b="1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新細明體" charset="-120"/>
                <a:cs typeface="Times New Roman" pitchFamily="18" charset="0"/>
              </a:rPr>
              <a:t>BellmanFord</a:t>
            </a: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新細明體" charset="-120"/>
                <a:cs typeface="Times New Roman" pitchFamily="18" charset="0"/>
              </a:rPr>
              <a:t>()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Times New Roman" pitchFamily="18" charset="0"/>
              <a:buNone/>
              <a:tabLst/>
              <a:defRPr/>
            </a:pP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新細明體" charset="-120"/>
                <a:cs typeface="Times New Roman" pitchFamily="18" charset="0"/>
              </a:rPr>
              <a:t>   for each v </a:t>
            </a: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新細明體" charset="-120"/>
                <a:cs typeface="Times New Roman" pitchFamily="18" charset="0"/>
                <a:sym typeface="Symbol" pitchFamily="18" charset="2"/>
              </a:rPr>
              <a:t> V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Times New Roman" pitchFamily="18" charset="0"/>
              <a:buNone/>
              <a:tabLst/>
              <a:defRPr/>
            </a:pP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新細明體" charset="-120"/>
                <a:cs typeface="Times New Roman" pitchFamily="18" charset="0"/>
                <a:sym typeface="Symbol" pitchFamily="18" charset="2"/>
              </a:rPr>
              <a:t>      d[v] = ;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Times New Roman" pitchFamily="18" charset="0"/>
              <a:buNone/>
              <a:tabLst/>
              <a:defRPr/>
            </a:pP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新細明體" charset="-120"/>
                <a:cs typeface="Times New Roman" pitchFamily="18" charset="0"/>
                <a:sym typeface="Symbol" pitchFamily="18" charset="2"/>
              </a:rPr>
              <a:t>   d[s] = 0;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Times New Roman" pitchFamily="18" charset="0"/>
              <a:buNone/>
              <a:tabLst/>
              <a:defRPr/>
            </a:pP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新細明體" charset="-120"/>
                <a:cs typeface="Times New Roman" pitchFamily="18" charset="0"/>
                <a:sym typeface="Symbol" pitchFamily="18" charset="2"/>
              </a:rPr>
              <a:t>   for </a:t>
            </a:r>
            <a:r>
              <a:rPr kumimoji="0" lang="en-US" altLang="zh-TW" sz="2000" b="1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新細明體" charset="-120"/>
                <a:cs typeface="Times New Roman" pitchFamily="18" charset="0"/>
                <a:sym typeface="Symbol" pitchFamily="18" charset="2"/>
              </a:rPr>
              <a:t>i</a:t>
            </a: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新細明體" charset="-120"/>
                <a:cs typeface="Times New Roman" pitchFamily="18" charset="0"/>
                <a:sym typeface="Symbol" pitchFamily="18" charset="2"/>
              </a:rPr>
              <a:t>=1 to |V|-1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Times New Roman" pitchFamily="18" charset="0"/>
              <a:buNone/>
              <a:tabLst/>
              <a:defRPr/>
            </a:pP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新細明體" charset="-120"/>
                <a:cs typeface="Times New Roman" pitchFamily="18" charset="0"/>
                <a:sym typeface="Symbol" pitchFamily="18" charset="2"/>
              </a:rPr>
              <a:t>      for each edge (</a:t>
            </a:r>
            <a:r>
              <a:rPr kumimoji="0" lang="en-US" altLang="zh-TW" sz="2000" b="1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新細明體" charset="-120"/>
                <a:cs typeface="Times New Roman" pitchFamily="18" charset="0"/>
                <a:sym typeface="Symbol" pitchFamily="18" charset="2"/>
              </a:rPr>
              <a:t>u,v</a:t>
            </a: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新細明體" charset="-120"/>
                <a:cs typeface="Times New Roman" pitchFamily="18" charset="0"/>
                <a:sym typeface="Symbol" pitchFamily="18" charset="2"/>
              </a:rPr>
              <a:t>)  E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Times New Roman" pitchFamily="18" charset="0"/>
              <a:buNone/>
              <a:tabLst/>
              <a:defRPr/>
            </a:pP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新細明體" charset="-120"/>
                <a:cs typeface="Times New Roman" pitchFamily="18" charset="0"/>
                <a:sym typeface="Symbol" pitchFamily="18" charset="2"/>
              </a:rPr>
              <a:t>         Relax(</a:t>
            </a:r>
            <a:r>
              <a:rPr kumimoji="0" lang="en-US" altLang="zh-TW" sz="2000" b="1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新細明體" charset="-120"/>
                <a:cs typeface="Times New Roman" pitchFamily="18" charset="0"/>
                <a:sym typeface="Symbol" pitchFamily="18" charset="2"/>
              </a:rPr>
              <a:t>u,v</a:t>
            </a: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新細明體" charset="-120"/>
                <a:cs typeface="Times New Roman" pitchFamily="18" charset="0"/>
                <a:sym typeface="Symbol" pitchFamily="18" charset="2"/>
              </a:rPr>
              <a:t>, w(</a:t>
            </a:r>
            <a:r>
              <a:rPr kumimoji="0" lang="en-US" altLang="zh-TW" sz="2000" b="1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新細明體" charset="-120"/>
                <a:cs typeface="Times New Roman" pitchFamily="18" charset="0"/>
                <a:sym typeface="Symbol" pitchFamily="18" charset="2"/>
              </a:rPr>
              <a:t>u,v</a:t>
            </a: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新細明體" charset="-120"/>
                <a:cs typeface="Times New Roman" pitchFamily="18" charset="0"/>
                <a:sym typeface="Symbol" pitchFamily="18" charset="2"/>
              </a:rPr>
              <a:t>));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Times New Roman" pitchFamily="18" charset="0"/>
              <a:buNone/>
              <a:tabLst/>
              <a:defRPr/>
            </a:pPr>
            <a:endParaRPr kumimoji="0" lang="en-US" altLang="zh-TW" sz="2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urier New" pitchFamily="49" charset="0"/>
              <a:ea typeface="新細明體" charset="-120"/>
              <a:cs typeface="Times New Roman" pitchFamily="18" charset="0"/>
              <a:sym typeface="Symbol" pitchFamily="18" charset="2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Times New Roman" pitchFamily="18" charset="0"/>
              <a:buNone/>
              <a:tabLst/>
              <a:defRPr/>
            </a:pP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新細明體" charset="-120"/>
                <a:cs typeface="Times New Roman" pitchFamily="18" charset="0"/>
                <a:sym typeface="Symbol" pitchFamily="18" charset="2"/>
              </a:rPr>
              <a:t>Relax(</a:t>
            </a:r>
            <a:r>
              <a:rPr kumimoji="0" lang="en-US" altLang="zh-TW" sz="2000" b="1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新細明體" charset="-120"/>
                <a:cs typeface="Times New Roman" pitchFamily="18" charset="0"/>
                <a:sym typeface="Symbol" pitchFamily="18" charset="2"/>
              </a:rPr>
              <a:t>u,v,w</a:t>
            </a: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新細明體" charset="-120"/>
                <a:cs typeface="Times New Roman" pitchFamily="18" charset="0"/>
                <a:sym typeface="Symbol" pitchFamily="18" charset="2"/>
              </a:rPr>
              <a:t>): if (d[v] &gt; d[u]+w) then d[v]=d[u]+w</a:t>
            </a:r>
            <a:endParaRPr kumimoji="0" lang="en-US" altLang="zh-TW" sz="2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urier New" pitchFamily="49" charset="0"/>
              <a:ea typeface="新細明體" charset="-120"/>
              <a:cs typeface="Times New Roman" pitchFamily="18" charset="0"/>
              <a:sym typeface="Symbol" pitchFamily="18" charset="2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Times New Roman" pitchFamily="18" charset="0"/>
              <a:buNone/>
              <a:tabLst/>
              <a:defRPr/>
            </a:pPr>
            <a:endParaRPr kumimoji="0" lang="en-US" altLang="zh-TW" sz="2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urier New" pitchFamily="49" charset="0"/>
              <a:ea typeface="新細明體" charset="-120"/>
              <a:cs typeface="Times New Roman" pitchFamily="18" charset="0"/>
              <a:sym typeface="Symbol" pitchFamily="18" charset="2"/>
            </a:endParaRPr>
          </a:p>
        </p:txBody>
      </p:sp>
      <p:sp>
        <p:nvSpPr>
          <p:cNvPr id="6" name="AutoShape 5">
            <a:extLst>
              <a:ext uri="{FF2B5EF4-FFF2-40B4-BE49-F238E27FC236}">
                <a16:creationId xmlns:a16="http://schemas.microsoft.com/office/drawing/2014/main" id="{3083D9FF-8751-215D-AD36-A0986C38E6E3}"/>
              </a:ext>
            </a:extLst>
          </p:cNvPr>
          <p:cNvSpPr>
            <a:spLocks/>
          </p:cNvSpPr>
          <p:nvPr/>
        </p:nvSpPr>
        <p:spPr bwMode="auto">
          <a:xfrm>
            <a:off x="6000075" y="1495436"/>
            <a:ext cx="328477" cy="1371600"/>
          </a:xfrm>
          <a:prstGeom prst="rightBrace">
            <a:avLst>
              <a:gd name="adj1" fmla="val 50000"/>
              <a:gd name="adj2" fmla="val 50000"/>
            </a:avLst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TW" altLang="en-US"/>
          </a:p>
        </p:txBody>
      </p:sp>
      <p:sp>
        <p:nvSpPr>
          <p:cNvPr id="7" name="Text Box 6">
            <a:extLst>
              <a:ext uri="{FF2B5EF4-FFF2-40B4-BE49-F238E27FC236}">
                <a16:creationId xmlns:a16="http://schemas.microsoft.com/office/drawing/2014/main" id="{DB0DBBD3-D32D-AA36-3727-365A4CBC8F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92423" y="1746261"/>
            <a:ext cx="4721862" cy="646331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en-US" altLang="zh-TW" sz="1800" b="1" dirty="0">
                <a:latin typeface="Arial" panose="020B0604020202020204" pitchFamily="34" charset="0"/>
                <a:ea typeface="新細明體" charset="-120"/>
                <a:cs typeface="Arial" panose="020B0604020202020204" pitchFamily="34" charset="0"/>
              </a:rPr>
              <a:t>Initialize d[], which will converge to shortest-path value </a:t>
            </a:r>
            <a:r>
              <a:rPr lang="en-US" altLang="zh-TW" sz="1800" b="1" dirty="0">
                <a:latin typeface="Arial" panose="020B0604020202020204" pitchFamily="34" charset="0"/>
                <a:ea typeface="新細明體" charset="-120"/>
                <a:cs typeface="Arial" panose="020B0604020202020204" pitchFamily="34" charset="0"/>
                <a:sym typeface="Symbol" pitchFamily="18" charset="2"/>
              </a:rPr>
              <a:t></a:t>
            </a:r>
            <a:endParaRPr lang="en-US" altLang="zh-TW" sz="1800" b="1" dirty="0">
              <a:latin typeface="Arial" panose="020B0604020202020204" pitchFamily="34" charset="0"/>
              <a:ea typeface="新細明體" charset="-120"/>
              <a:cs typeface="Arial" panose="020B0604020202020204" pitchFamily="34" charset="0"/>
            </a:endParaRPr>
          </a:p>
        </p:txBody>
      </p:sp>
      <p:sp>
        <p:nvSpPr>
          <p:cNvPr id="9" name="AutoShape 8">
            <a:extLst>
              <a:ext uri="{FF2B5EF4-FFF2-40B4-BE49-F238E27FC236}">
                <a16:creationId xmlns:a16="http://schemas.microsoft.com/office/drawing/2014/main" id="{BF2D41E0-D3B4-0476-FD45-4379CF31760B}"/>
              </a:ext>
            </a:extLst>
          </p:cNvPr>
          <p:cNvSpPr>
            <a:spLocks/>
          </p:cNvSpPr>
          <p:nvPr/>
        </p:nvSpPr>
        <p:spPr bwMode="auto">
          <a:xfrm>
            <a:off x="6000076" y="2867039"/>
            <a:ext cx="401112" cy="1066801"/>
          </a:xfrm>
          <a:prstGeom prst="rightBrace">
            <a:avLst>
              <a:gd name="adj1" fmla="val 38889"/>
              <a:gd name="adj2" fmla="val 50000"/>
            </a:avLst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anchor="ctr">
            <a:spAutoFit/>
          </a:bodyPr>
          <a:lstStyle/>
          <a:p>
            <a:endParaRPr lang="zh-TW" altLang="en-US"/>
          </a:p>
        </p:txBody>
      </p:sp>
      <p:sp>
        <p:nvSpPr>
          <p:cNvPr id="10" name="Text Box 9">
            <a:extLst>
              <a:ext uri="{FF2B5EF4-FFF2-40B4-BE49-F238E27FC236}">
                <a16:creationId xmlns:a16="http://schemas.microsoft.com/office/drawing/2014/main" id="{1498658B-7EEC-58BD-0CC4-868C4AFB53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79181" y="2941652"/>
            <a:ext cx="4482734" cy="646331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en-US" altLang="zh-TW" sz="1800" b="1" dirty="0">
                <a:latin typeface="Arial" panose="020B0604020202020204" pitchFamily="34" charset="0"/>
                <a:ea typeface="新細明體" charset="-120"/>
                <a:cs typeface="Arial" panose="020B0604020202020204" pitchFamily="34" charset="0"/>
              </a:rPr>
              <a:t>Relaxation: Make |V|-1 passes, relax each edge if possible</a:t>
            </a:r>
          </a:p>
        </p:txBody>
      </p:sp>
    </p:spTree>
    <p:extLst>
      <p:ext uri="{BB962C8B-B14F-4D97-AF65-F5344CB8AC3E}">
        <p14:creationId xmlns:p14="http://schemas.microsoft.com/office/powerpoint/2010/main" val="26449957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65E859-1933-0592-596F-684ED5120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Bellman-Ford Algorithm Walkthrough – 1 </a:t>
            </a:r>
          </a:p>
        </p:txBody>
      </p:sp>
      <p:sp>
        <p:nvSpPr>
          <p:cNvPr id="4" name="Oval 4">
            <a:extLst>
              <a:ext uri="{FF2B5EF4-FFF2-40B4-BE49-F238E27FC236}">
                <a16:creationId xmlns:a16="http://schemas.microsoft.com/office/drawing/2014/main" id="{1B9983E6-38D3-C2BD-0BE1-3D287F7FA2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20143" y="2001823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zh-TW">
                <a:ea typeface="新細明體" charset="-120"/>
              </a:rPr>
              <a:t>A</a:t>
            </a:r>
          </a:p>
        </p:txBody>
      </p:sp>
      <p:sp>
        <p:nvSpPr>
          <p:cNvPr id="5" name="Oval 5">
            <a:extLst>
              <a:ext uri="{FF2B5EF4-FFF2-40B4-BE49-F238E27FC236}">
                <a16:creationId xmlns:a16="http://schemas.microsoft.com/office/drawing/2014/main" id="{F8190312-37B4-DA51-6998-5060BC58E9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29943" y="3602023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zh-TW">
                <a:ea typeface="新細明體" charset="-120"/>
              </a:rPr>
              <a:t>C</a:t>
            </a:r>
          </a:p>
        </p:txBody>
      </p:sp>
      <p:sp>
        <p:nvSpPr>
          <p:cNvPr id="6" name="Oval 6">
            <a:extLst>
              <a:ext uri="{FF2B5EF4-FFF2-40B4-BE49-F238E27FC236}">
                <a16:creationId xmlns:a16="http://schemas.microsoft.com/office/drawing/2014/main" id="{56DAB468-8D9E-A1E4-EA78-AA77A53296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39743" y="2001823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zh-TW">
                <a:ea typeface="新細明體" charset="-120"/>
              </a:rPr>
              <a:t>B</a:t>
            </a:r>
          </a:p>
        </p:txBody>
      </p:sp>
      <p:sp>
        <p:nvSpPr>
          <p:cNvPr id="7" name="Oval 7">
            <a:extLst>
              <a:ext uri="{FF2B5EF4-FFF2-40B4-BE49-F238E27FC236}">
                <a16:creationId xmlns:a16="http://schemas.microsoft.com/office/drawing/2014/main" id="{F9187B15-FF8C-635E-2B4A-3BF0C29F50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39743" y="5049823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zh-TW">
                <a:ea typeface="新細明體" charset="-120"/>
              </a:rPr>
              <a:t>E</a:t>
            </a:r>
          </a:p>
        </p:txBody>
      </p:sp>
      <p:sp>
        <p:nvSpPr>
          <p:cNvPr id="8" name="Oval 8">
            <a:extLst>
              <a:ext uri="{FF2B5EF4-FFF2-40B4-BE49-F238E27FC236}">
                <a16:creationId xmlns:a16="http://schemas.microsoft.com/office/drawing/2014/main" id="{AFF21BDC-23B1-0D87-2AA7-087AF48A69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20143" y="5049823"/>
            <a:ext cx="685800" cy="685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zh-TW">
                <a:ea typeface="新細明體" charset="-120"/>
              </a:rPr>
              <a:t>D</a:t>
            </a:r>
          </a:p>
        </p:txBody>
      </p:sp>
      <p:sp>
        <p:nvSpPr>
          <p:cNvPr id="9" name="Line 9">
            <a:extLst>
              <a:ext uri="{FF2B5EF4-FFF2-40B4-BE49-F238E27FC236}">
                <a16:creationId xmlns:a16="http://schemas.microsoft.com/office/drawing/2014/main" id="{0CC089AC-B1F7-C543-CCC6-F1FC01A7DE6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005943" y="2230423"/>
            <a:ext cx="3733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0" name="Line 10">
            <a:extLst>
              <a:ext uri="{FF2B5EF4-FFF2-40B4-BE49-F238E27FC236}">
                <a16:creationId xmlns:a16="http://schemas.microsoft.com/office/drawing/2014/main" id="{5D88DECE-E5D5-C6C7-7C3E-E6B235B99DAA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005943" y="2459023"/>
            <a:ext cx="3733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1" name="Line 11">
            <a:extLst>
              <a:ext uri="{FF2B5EF4-FFF2-40B4-BE49-F238E27FC236}">
                <a16:creationId xmlns:a16="http://schemas.microsoft.com/office/drawing/2014/main" id="{45BC12FF-28EB-FD77-4943-4F736D70E0D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005943" y="5278423"/>
            <a:ext cx="3733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2" name="Line 13">
            <a:extLst>
              <a:ext uri="{FF2B5EF4-FFF2-40B4-BE49-F238E27FC236}">
                <a16:creationId xmlns:a16="http://schemas.microsoft.com/office/drawing/2014/main" id="{273D8959-382D-4B4B-F3B8-05A5106D781D}"/>
              </a:ext>
            </a:extLst>
          </p:cNvPr>
          <p:cNvSpPr>
            <a:spLocks noChangeShapeType="1"/>
          </p:cNvSpPr>
          <p:nvPr/>
        </p:nvSpPr>
        <p:spPr bwMode="auto">
          <a:xfrm>
            <a:off x="3548743" y="2687623"/>
            <a:ext cx="0" cy="2362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3" name="Line 14">
            <a:extLst>
              <a:ext uri="{FF2B5EF4-FFF2-40B4-BE49-F238E27FC236}">
                <a16:creationId xmlns:a16="http://schemas.microsoft.com/office/drawing/2014/main" id="{DC85D112-B977-5731-CD6E-A9A50A0B47A9}"/>
              </a:ext>
            </a:extLst>
          </p:cNvPr>
          <p:cNvSpPr>
            <a:spLocks noChangeShapeType="1"/>
          </p:cNvSpPr>
          <p:nvPr/>
        </p:nvSpPr>
        <p:spPr bwMode="auto">
          <a:xfrm>
            <a:off x="8196943" y="2687623"/>
            <a:ext cx="0" cy="2362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4" name="Line 15">
            <a:extLst>
              <a:ext uri="{FF2B5EF4-FFF2-40B4-BE49-F238E27FC236}">
                <a16:creationId xmlns:a16="http://schemas.microsoft.com/office/drawing/2014/main" id="{924C0E0D-47B9-08D2-646D-09D1D86C41D4}"/>
              </a:ext>
            </a:extLst>
          </p:cNvPr>
          <p:cNvSpPr>
            <a:spLocks noChangeShapeType="1"/>
          </p:cNvSpPr>
          <p:nvPr/>
        </p:nvSpPr>
        <p:spPr bwMode="auto">
          <a:xfrm>
            <a:off x="3853543" y="2611423"/>
            <a:ext cx="1676400" cy="1066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5" name="Line 16">
            <a:extLst>
              <a:ext uri="{FF2B5EF4-FFF2-40B4-BE49-F238E27FC236}">
                <a16:creationId xmlns:a16="http://schemas.microsoft.com/office/drawing/2014/main" id="{412261E8-E5E8-08B8-486D-E106F9B0B8C0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139543" y="2611423"/>
            <a:ext cx="1676400" cy="1066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6" name="Line 17">
            <a:extLst>
              <a:ext uri="{FF2B5EF4-FFF2-40B4-BE49-F238E27FC236}">
                <a16:creationId xmlns:a16="http://schemas.microsoft.com/office/drawing/2014/main" id="{BE9D460B-0DD5-13F0-1D1E-3BAA0A4B961A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853543" y="4059223"/>
            <a:ext cx="1676400" cy="990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7" name="Line 18">
            <a:extLst>
              <a:ext uri="{FF2B5EF4-FFF2-40B4-BE49-F238E27FC236}">
                <a16:creationId xmlns:a16="http://schemas.microsoft.com/office/drawing/2014/main" id="{5A2CC0CA-577A-8254-4471-809B9DE51ADC}"/>
              </a:ext>
            </a:extLst>
          </p:cNvPr>
          <p:cNvSpPr>
            <a:spLocks noChangeShapeType="1"/>
          </p:cNvSpPr>
          <p:nvPr/>
        </p:nvSpPr>
        <p:spPr bwMode="auto">
          <a:xfrm>
            <a:off x="6139543" y="4135423"/>
            <a:ext cx="1676400" cy="990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8" name="Line 19">
            <a:extLst>
              <a:ext uri="{FF2B5EF4-FFF2-40B4-BE49-F238E27FC236}">
                <a16:creationId xmlns:a16="http://schemas.microsoft.com/office/drawing/2014/main" id="{EF620A1F-2197-972C-E0CB-25335EA11F3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929743" y="4211623"/>
            <a:ext cx="1676400" cy="990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TW" altLang="en-US"/>
          </a:p>
        </p:txBody>
      </p:sp>
      <p:sp>
        <p:nvSpPr>
          <p:cNvPr id="19" name="Text Box 29">
            <a:extLst>
              <a:ext uri="{FF2B5EF4-FFF2-40B4-BE49-F238E27FC236}">
                <a16:creationId xmlns:a16="http://schemas.microsoft.com/office/drawing/2014/main" id="{B281268D-A38F-7F83-4632-088DF189298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42668" y="1885936"/>
            <a:ext cx="311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TW">
                <a:ea typeface="新細明體" charset="-120"/>
              </a:rPr>
              <a:t>2</a:t>
            </a:r>
          </a:p>
        </p:txBody>
      </p:sp>
      <p:sp>
        <p:nvSpPr>
          <p:cNvPr id="20" name="Text Box 30">
            <a:extLst>
              <a:ext uri="{FF2B5EF4-FFF2-40B4-BE49-F238E27FC236}">
                <a16:creationId xmlns:a16="http://schemas.microsoft.com/office/drawing/2014/main" id="{49BD957E-D305-0B65-5342-7318E19DA5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42668" y="2419336"/>
            <a:ext cx="3873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TW">
                <a:ea typeface="新細明體" charset="-120"/>
              </a:rPr>
              <a:t>-1</a:t>
            </a:r>
          </a:p>
        </p:txBody>
      </p:sp>
      <p:sp>
        <p:nvSpPr>
          <p:cNvPr id="21" name="Text Box 31">
            <a:extLst>
              <a:ext uri="{FF2B5EF4-FFF2-40B4-BE49-F238E27FC236}">
                <a16:creationId xmlns:a16="http://schemas.microsoft.com/office/drawing/2014/main" id="{187DB46F-DA8C-7AE4-0765-4BF6506225B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51868" y="3638536"/>
            <a:ext cx="311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TW">
                <a:ea typeface="新細明體" charset="-120"/>
              </a:rPr>
              <a:t>4</a:t>
            </a:r>
          </a:p>
        </p:txBody>
      </p:sp>
      <p:sp>
        <p:nvSpPr>
          <p:cNvPr id="22" name="Text Box 32">
            <a:extLst>
              <a:ext uri="{FF2B5EF4-FFF2-40B4-BE49-F238E27FC236}">
                <a16:creationId xmlns:a16="http://schemas.microsoft.com/office/drawing/2014/main" id="{19B068E4-EF8B-73BD-B7BA-10720D9C9C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81068" y="3486136"/>
            <a:ext cx="3873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TW">
                <a:ea typeface="新細明體" charset="-120"/>
              </a:rPr>
              <a:t>-3</a:t>
            </a:r>
          </a:p>
        </p:txBody>
      </p:sp>
      <p:sp>
        <p:nvSpPr>
          <p:cNvPr id="23" name="Text Box 33">
            <a:extLst>
              <a:ext uri="{FF2B5EF4-FFF2-40B4-BE49-F238E27FC236}">
                <a16:creationId xmlns:a16="http://schemas.microsoft.com/office/drawing/2014/main" id="{92C0A833-6ACD-CA55-8C1B-62ED7C1545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71068" y="3105136"/>
            <a:ext cx="311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TW">
                <a:ea typeface="新細明體" charset="-120"/>
              </a:rPr>
              <a:t>2</a:t>
            </a:r>
          </a:p>
        </p:txBody>
      </p:sp>
      <p:sp>
        <p:nvSpPr>
          <p:cNvPr id="24" name="Text Box 34">
            <a:extLst>
              <a:ext uri="{FF2B5EF4-FFF2-40B4-BE49-F238E27FC236}">
                <a16:creationId xmlns:a16="http://schemas.microsoft.com/office/drawing/2014/main" id="{60658743-A3EA-E3A3-73AC-B0C1C50F90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38068" y="3105136"/>
            <a:ext cx="311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TW">
                <a:ea typeface="新細明體" charset="-120"/>
              </a:rPr>
              <a:t>3</a:t>
            </a:r>
          </a:p>
        </p:txBody>
      </p:sp>
      <p:sp>
        <p:nvSpPr>
          <p:cNvPr id="25" name="Text Box 35">
            <a:extLst>
              <a:ext uri="{FF2B5EF4-FFF2-40B4-BE49-F238E27FC236}">
                <a16:creationId xmlns:a16="http://schemas.microsoft.com/office/drawing/2014/main" id="{33B50822-AF8A-9883-A99D-6AEAFAA1E7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71068" y="4248136"/>
            <a:ext cx="311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TW">
                <a:ea typeface="新細明體" charset="-120"/>
              </a:rPr>
              <a:t>5</a:t>
            </a:r>
          </a:p>
        </p:txBody>
      </p:sp>
      <p:sp>
        <p:nvSpPr>
          <p:cNvPr id="26" name="Text Box 36">
            <a:extLst>
              <a:ext uri="{FF2B5EF4-FFF2-40B4-BE49-F238E27FC236}">
                <a16:creationId xmlns:a16="http://schemas.microsoft.com/office/drawing/2014/main" id="{6258F3CC-402A-7ACF-B9D0-70570D892A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09468" y="4248136"/>
            <a:ext cx="311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TW">
                <a:ea typeface="新細明體" charset="-120"/>
              </a:rPr>
              <a:t>3</a:t>
            </a:r>
          </a:p>
        </p:txBody>
      </p:sp>
      <p:sp>
        <p:nvSpPr>
          <p:cNvPr id="27" name="Text Box 37">
            <a:extLst>
              <a:ext uri="{FF2B5EF4-FFF2-40B4-BE49-F238E27FC236}">
                <a16:creationId xmlns:a16="http://schemas.microsoft.com/office/drawing/2014/main" id="{D5ACD77E-9970-FE86-1C87-0EFA8D4936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28268" y="4629136"/>
            <a:ext cx="3873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TW">
                <a:ea typeface="新細明體" charset="-120"/>
              </a:rPr>
              <a:t>-1</a:t>
            </a:r>
          </a:p>
        </p:txBody>
      </p:sp>
      <p:sp>
        <p:nvSpPr>
          <p:cNvPr id="28" name="Text Box 38">
            <a:extLst>
              <a:ext uri="{FF2B5EF4-FFF2-40B4-BE49-F238E27FC236}">
                <a16:creationId xmlns:a16="http://schemas.microsoft.com/office/drawing/2014/main" id="{1AAA539B-8C71-A1BF-18D4-CC0A982517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90268" y="5238736"/>
            <a:ext cx="311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TW">
                <a:ea typeface="新細明體" charset="-120"/>
              </a:rPr>
              <a:t>4</a:t>
            </a:r>
          </a:p>
        </p:txBody>
      </p:sp>
      <p:sp>
        <p:nvSpPr>
          <p:cNvPr id="29" name="Text Box 39">
            <a:extLst>
              <a:ext uri="{FF2B5EF4-FFF2-40B4-BE49-F238E27FC236}">
                <a16:creationId xmlns:a16="http://schemas.microsoft.com/office/drawing/2014/main" id="{D1823D80-53F8-D341-53C8-1B118D6C4B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23268" y="1428736"/>
            <a:ext cx="777875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l-GR">
                <a:cs typeface="Arial" charset="0"/>
              </a:rPr>
              <a:t>π</a:t>
            </a:r>
            <a:r>
              <a:rPr lang="en-US" altLang="zh-TW">
                <a:ea typeface="新細明體" charset="-120"/>
                <a:cs typeface="Arial" charset="0"/>
              </a:rPr>
              <a:t>: nil</a:t>
            </a:r>
          </a:p>
          <a:p>
            <a:r>
              <a:rPr lang="en-US" altLang="zh-TW">
                <a:ea typeface="新細明體" charset="-120"/>
                <a:cs typeface="Arial" charset="0"/>
              </a:rPr>
              <a:t>d: 0</a:t>
            </a:r>
          </a:p>
        </p:txBody>
      </p:sp>
      <p:sp>
        <p:nvSpPr>
          <p:cNvPr id="30" name="Text Box 44">
            <a:extLst>
              <a:ext uri="{FF2B5EF4-FFF2-40B4-BE49-F238E27FC236}">
                <a16:creationId xmlns:a16="http://schemas.microsoft.com/office/drawing/2014/main" id="{6E6477F7-93E8-4FD4-D4CE-0727B200C2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73143" y="1544623"/>
            <a:ext cx="777875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l-GR">
                <a:cs typeface="Arial" charset="0"/>
              </a:rPr>
              <a:t>π</a:t>
            </a:r>
            <a:r>
              <a:rPr lang="en-US" altLang="zh-TW">
                <a:ea typeface="新細明體" charset="-120"/>
                <a:cs typeface="Arial" charset="0"/>
              </a:rPr>
              <a:t>: nil</a:t>
            </a:r>
          </a:p>
          <a:p>
            <a:r>
              <a:rPr lang="en-US" altLang="zh-TW">
                <a:ea typeface="新細明體" charset="-120"/>
                <a:cs typeface="Arial" charset="0"/>
              </a:rPr>
              <a:t>d: ∞</a:t>
            </a:r>
          </a:p>
        </p:txBody>
      </p:sp>
      <p:sp>
        <p:nvSpPr>
          <p:cNvPr id="31" name="Text Box 45">
            <a:extLst>
              <a:ext uri="{FF2B5EF4-FFF2-40B4-BE49-F238E27FC236}">
                <a16:creationId xmlns:a16="http://schemas.microsoft.com/office/drawing/2014/main" id="{2D9FCA99-B836-5B99-82CE-4BF84F34BE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53743" y="2916223"/>
            <a:ext cx="777875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l-GR">
                <a:cs typeface="Arial" charset="0"/>
              </a:rPr>
              <a:t>π</a:t>
            </a:r>
            <a:r>
              <a:rPr lang="en-US" altLang="zh-TW">
                <a:ea typeface="新細明體" charset="-120"/>
                <a:cs typeface="Arial" charset="0"/>
              </a:rPr>
              <a:t>: nil</a:t>
            </a:r>
          </a:p>
          <a:p>
            <a:r>
              <a:rPr lang="en-US" altLang="zh-TW">
                <a:ea typeface="新細明體" charset="-120"/>
                <a:cs typeface="Arial" charset="0"/>
              </a:rPr>
              <a:t>d: ∞</a:t>
            </a:r>
          </a:p>
        </p:txBody>
      </p:sp>
      <p:sp>
        <p:nvSpPr>
          <p:cNvPr id="32" name="Text Box 46">
            <a:extLst>
              <a:ext uri="{FF2B5EF4-FFF2-40B4-BE49-F238E27FC236}">
                <a16:creationId xmlns:a16="http://schemas.microsoft.com/office/drawing/2014/main" id="{45564CB1-4F31-87A1-14F0-5819618387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29743" y="5507023"/>
            <a:ext cx="777875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l-GR">
                <a:cs typeface="Arial" charset="0"/>
              </a:rPr>
              <a:t>π</a:t>
            </a:r>
            <a:r>
              <a:rPr lang="en-US" altLang="zh-TW">
                <a:ea typeface="新細明體" charset="-120"/>
                <a:cs typeface="Arial" charset="0"/>
              </a:rPr>
              <a:t>: nil</a:t>
            </a:r>
          </a:p>
          <a:p>
            <a:r>
              <a:rPr lang="en-US" altLang="zh-TW">
                <a:ea typeface="新細明體" charset="-120"/>
                <a:cs typeface="Arial" charset="0"/>
              </a:rPr>
              <a:t>d: ∞</a:t>
            </a:r>
          </a:p>
        </p:txBody>
      </p:sp>
      <p:sp>
        <p:nvSpPr>
          <p:cNvPr id="33" name="Text Box 47">
            <a:extLst>
              <a:ext uri="{FF2B5EF4-FFF2-40B4-BE49-F238E27FC236}">
                <a16:creationId xmlns:a16="http://schemas.microsoft.com/office/drawing/2014/main" id="{12499725-325F-F776-1050-256746529E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73143" y="5507023"/>
            <a:ext cx="777875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l-GR">
                <a:cs typeface="Arial" charset="0"/>
              </a:rPr>
              <a:t>π</a:t>
            </a:r>
            <a:r>
              <a:rPr lang="en-US" altLang="zh-TW">
                <a:ea typeface="新細明體" charset="-120"/>
                <a:cs typeface="Arial" charset="0"/>
              </a:rPr>
              <a:t>: nil</a:t>
            </a:r>
          </a:p>
          <a:p>
            <a:r>
              <a:rPr lang="en-US" altLang="zh-TW">
                <a:ea typeface="新細明體" charset="-120"/>
                <a:cs typeface="Arial" charset="0"/>
              </a:rPr>
              <a:t>d: ∞</a:t>
            </a:r>
          </a:p>
        </p:txBody>
      </p:sp>
    </p:spTree>
    <p:extLst>
      <p:ext uri="{BB962C8B-B14F-4D97-AF65-F5344CB8AC3E}">
        <p14:creationId xmlns:p14="http://schemas.microsoft.com/office/powerpoint/2010/main" val="23850408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roup 69">
            <a:extLst>
              <a:ext uri="{FF2B5EF4-FFF2-40B4-BE49-F238E27FC236}">
                <a16:creationId xmlns:a16="http://schemas.microsoft.com/office/drawing/2014/main" id="{CC985B13-9161-6B06-0122-CD1D1433B8FD}"/>
              </a:ext>
            </a:extLst>
          </p:cNvPr>
          <p:cNvGrpSpPr/>
          <p:nvPr/>
        </p:nvGrpSpPr>
        <p:grpSpPr>
          <a:xfrm>
            <a:off x="2923268" y="1428736"/>
            <a:ext cx="6721475" cy="4719637"/>
            <a:chOff x="1508125" y="1428736"/>
            <a:chExt cx="6721475" cy="4719637"/>
          </a:xfrm>
        </p:grpSpPr>
        <p:sp>
          <p:nvSpPr>
            <p:cNvPr id="34" name="Oval 2">
              <a:extLst>
                <a:ext uri="{FF2B5EF4-FFF2-40B4-BE49-F238E27FC236}">
                  <a16:creationId xmlns:a16="http://schemas.microsoft.com/office/drawing/2014/main" id="{6EED7BF8-A7A7-A388-FBDF-B7ABFCEE86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05000" y="2001823"/>
              <a:ext cx="685800" cy="68580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altLang="zh-TW">
                  <a:ea typeface="新細明體" charset="-120"/>
                </a:rPr>
                <a:t>A</a:t>
              </a:r>
            </a:p>
          </p:txBody>
        </p:sp>
        <p:sp>
          <p:nvSpPr>
            <p:cNvPr id="35" name="Oval 3">
              <a:extLst>
                <a:ext uri="{FF2B5EF4-FFF2-40B4-BE49-F238E27FC236}">
                  <a16:creationId xmlns:a16="http://schemas.microsoft.com/office/drawing/2014/main" id="{3BB5F884-A908-90E1-BBAE-D6AAC10C44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14800" y="3602023"/>
              <a:ext cx="685800" cy="68580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altLang="zh-TW">
                  <a:ea typeface="新細明體" charset="-120"/>
                </a:rPr>
                <a:t>C</a:t>
              </a:r>
            </a:p>
          </p:txBody>
        </p:sp>
        <p:sp>
          <p:nvSpPr>
            <p:cNvPr id="36" name="Oval 4">
              <a:extLst>
                <a:ext uri="{FF2B5EF4-FFF2-40B4-BE49-F238E27FC236}">
                  <a16:creationId xmlns:a16="http://schemas.microsoft.com/office/drawing/2014/main" id="{27340FBE-883B-E9A8-02D9-DBD1F3D51D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24600" y="2001823"/>
              <a:ext cx="685800" cy="68580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altLang="zh-TW">
                  <a:ea typeface="新細明體" charset="-120"/>
                </a:rPr>
                <a:t>B</a:t>
              </a:r>
            </a:p>
          </p:txBody>
        </p:sp>
        <p:sp>
          <p:nvSpPr>
            <p:cNvPr id="37" name="Oval 5">
              <a:extLst>
                <a:ext uri="{FF2B5EF4-FFF2-40B4-BE49-F238E27FC236}">
                  <a16:creationId xmlns:a16="http://schemas.microsoft.com/office/drawing/2014/main" id="{6D676282-68A9-503E-53A3-2C7376BE10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24600" y="5049823"/>
              <a:ext cx="685800" cy="68580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altLang="zh-TW">
                  <a:ea typeface="新細明體" charset="-120"/>
                </a:rPr>
                <a:t>E</a:t>
              </a:r>
            </a:p>
          </p:txBody>
        </p:sp>
        <p:sp>
          <p:nvSpPr>
            <p:cNvPr id="38" name="Oval 6">
              <a:extLst>
                <a:ext uri="{FF2B5EF4-FFF2-40B4-BE49-F238E27FC236}">
                  <a16:creationId xmlns:a16="http://schemas.microsoft.com/office/drawing/2014/main" id="{DAC2523F-10F0-8C12-2C99-9F32D8F7AE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05000" y="5049823"/>
              <a:ext cx="685800" cy="68580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altLang="zh-TW">
                  <a:ea typeface="新細明體" charset="-120"/>
                </a:rPr>
                <a:t>D</a:t>
              </a:r>
            </a:p>
          </p:txBody>
        </p:sp>
        <p:sp>
          <p:nvSpPr>
            <p:cNvPr id="39" name="Line 7">
              <a:extLst>
                <a:ext uri="{FF2B5EF4-FFF2-40B4-BE49-F238E27FC236}">
                  <a16:creationId xmlns:a16="http://schemas.microsoft.com/office/drawing/2014/main" id="{E2255478-A42C-8E8E-59EC-AD2BA9E7537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590800" y="2230423"/>
              <a:ext cx="37338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0" name="Line 8">
              <a:extLst>
                <a:ext uri="{FF2B5EF4-FFF2-40B4-BE49-F238E27FC236}">
                  <a16:creationId xmlns:a16="http://schemas.microsoft.com/office/drawing/2014/main" id="{19CC6EC1-0EA5-C93F-CF2E-0EB2FE52C8D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590800" y="2459023"/>
              <a:ext cx="3733800" cy="0"/>
            </a:xfrm>
            <a:prstGeom prst="line">
              <a:avLst/>
            </a:prstGeom>
            <a:noFill/>
            <a:ln w="44450">
              <a:solidFill>
                <a:srgbClr val="FF0000"/>
              </a:solidFill>
              <a:round/>
              <a:headEnd type="triangle" w="med" len="med"/>
              <a:tailEnd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1" name="Line 9">
              <a:extLst>
                <a:ext uri="{FF2B5EF4-FFF2-40B4-BE49-F238E27FC236}">
                  <a16:creationId xmlns:a16="http://schemas.microsoft.com/office/drawing/2014/main" id="{24F325C7-7C3C-7602-A459-743772C54C3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590800" y="5278423"/>
              <a:ext cx="37338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2" name="Line 10">
              <a:extLst>
                <a:ext uri="{FF2B5EF4-FFF2-40B4-BE49-F238E27FC236}">
                  <a16:creationId xmlns:a16="http://schemas.microsoft.com/office/drawing/2014/main" id="{F0F2B352-CE54-E9B4-46A8-478136EEAD6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33600" y="2687623"/>
              <a:ext cx="0" cy="2362200"/>
            </a:xfrm>
            <a:prstGeom prst="line">
              <a:avLst/>
            </a:prstGeom>
            <a:noFill/>
            <a:ln w="44450">
              <a:solidFill>
                <a:srgbClr val="FF0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3" name="Line 11">
              <a:extLst>
                <a:ext uri="{FF2B5EF4-FFF2-40B4-BE49-F238E27FC236}">
                  <a16:creationId xmlns:a16="http://schemas.microsoft.com/office/drawing/2014/main" id="{765C4A17-4467-8DE3-34F3-7053A2F20F9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781800" y="2687623"/>
              <a:ext cx="0" cy="23622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med" len="med"/>
              <a:tailEnd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4" name="Line 12">
              <a:extLst>
                <a:ext uri="{FF2B5EF4-FFF2-40B4-BE49-F238E27FC236}">
                  <a16:creationId xmlns:a16="http://schemas.microsoft.com/office/drawing/2014/main" id="{B0042E00-D6D0-0362-CF7A-C3051BF2542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38400" y="2611423"/>
              <a:ext cx="1676400" cy="1066800"/>
            </a:xfrm>
            <a:prstGeom prst="line">
              <a:avLst/>
            </a:prstGeom>
            <a:noFill/>
            <a:ln w="44450">
              <a:solidFill>
                <a:srgbClr val="FF0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5" name="Line 13">
              <a:extLst>
                <a:ext uri="{FF2B5EF4-FFF2-40B4-BE49-F238E27FC236}">
                  <a16:creationId xmlns:a16="http://schemas.microsoft.com/office/drawing/2014/main" id="{ADA2F5E0-02E4-2889-2686-D5B0B136694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724400" y="2611423"/>
              <a:ext cx="1676400" cy="10668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6" name="Line 14">
              <a:extLst>
                <a:ext uri="{FF2B5EF4-FFF2-40B4-BE49-F238E27FC236}">
                  <a16:creationId xmlns:a16="http://schemas.microsoft.com/office/drawing/2014/main" id="{CD08E0C0-6037-D294-4F94-1E372C59135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438400" y="4059223"/>
              <a:ext cx="1676400" cy="9906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7" name="Line 15">
              <a:extLst>
                <a:ext uri="{FF2B5EF4-FFF2-40B4-BE49-F238E27FC236}">
                  <a16:creationId xmlns:a16="http://schemas.microsoft.com/office/drawing/2014/main" id="{25E447FE-5E3C-87FD-33EC-A3B9E275DB5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724400" y="4135423"/>
              <a:ext cx="1676400" cy="9906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8" name="Line 16">
              <a:extLst>
                <a:ext uri="{FF2B5EF4-FFF2-40B4-BE49-F238E27FC236}">
                  <a16:creationId xmlns:a16="http://schemas.microsoft.com/office/drawing/2014/main" id="{04A7B4E3-6280-CD22-6FA3-76858719A29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514600" y="4211623"/>
              <a:ext cx="1676400" cy="9906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9" name="Text Box 17">
              <a:extLst>
                <a:ext uri="{FF2B5EF4-FFF2-40B4-BE49-F238E27FC236}">
                  <a16:creationId xmlns:a16="http://schemas.microsoft.com/office/drawing/2014/main" id="{C0813421-C810-6469-2A89-41889CCD61F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27525" y="1885936"/>
              <a:ext cx="311150" cy="3667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n-US" altLang="zh-TW">
                  <a:ea typeface="新細明體" charset="-120"/>
                </a:rPr>
                <a:t>2</a:t>
              </a:r>
            </a:p>
          </p:txBody>
        </p:sp>
        <p:sp>
          <p:nvSpPr>
            <p:cNvPr id="50" name="Text Box 18">
              <a:extLst>
                <a:ext uri="{FF2B5EF4-FFF2-40B4-BE49-F238E27FC236}">
                  <a16:creationId xmlns:a16="http://schemas.microsoft.com/office/drawing/2014/main" id="{FDA9BB9D-A016-E8A3-5A24-7CA03D06D46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27525" y="2419336"/>
              <a:ext cx="387350" cy="3667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n-US" altLang="zh-TW">
                  <a:ea typeface="新細明體" charset="-120"/>
                </a:rPr>
                <a:t>-1</a:t>
              </a:r>
            </a:p>
          </p:txBody>
        </p:sp>
        <p:sp>
          <p:nvSpPr>
            <p:cNvPr id="51" name="Text Box 19">
              <a:extLst>
                <a:ext uri="{FF2B5EF4-FFF2-40B4-BE49-F238E27FC236}">
                  <a16:creationId xmlns:a16="http://schemas.microsoft.com/office/drawing/2014/main" id="{293FDFDF-4C63-FA88-4425-18EE95975F5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36725" y="3638536"/>
              <a:ext cx="311150" cy="3667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n-US" altLang="zh-TW">
                  <a:ea typeface="新細明體" charset="-120"/>
                </a:rPr>
                <a:t>4</a:t>
              </a:r>
            </a:p>
          </p:txBody>
        </p:sp>
        <p:sp>
          <p:nvSpPr>
            <p:cNvPr id="52" name="Text Box 20">
              <a:extLst>
                <a:ext uri="{FF2B5EF4-FFF2-40B4-BE49-F238E27FC236}">
                  <a16:creationId xmlns:a16="http://schemas.microsoft.com/office/drawing/2014/main" id="{BE1BF5D4-1682-39B0-36CA-6FC15C55088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765925" y="3486136"/>
              <a:ext cx="387350" cy="3667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n-US" altLang="zh-TW">
                  <a:ea typeface="新細明體" charset="-120"/>
                </a:rPr>
                <a:t>-3</a:t>
              </a:r>
            </a:p>
          </p:txBody>
        </p:sp>
        <p:sp>
          <p:nvSpPr>
            <p:cNvPr id="53" name="Text Box 21">
              <a:extLst>
                <a:ext uri="{FF2B5EF4-FFF2-40B4-BE49-F238E27FC236}">
                  <a16:creationId xmlns:a16="http://schemas.microsoft.com/office/drawing/2014/main" id="{A4B04514-973C-ADFA-2675-FE11CC10155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55925" y="3105136"/>
              <a:ext cx="311150" cy="3667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n-US" altLang="zh-TW">
                  <a:ea typeface="新細明體" charset="-120"/>
                </a:rPr>
                <a:t>2</a:t>
              </a:r>
            </a:p>
          </p:txBody>
        </p:sp>
        <p:sp>
          <p:nvSpPr>
            <p:cNvPr id="54" name="Text Box 22">
              <a:extLst>
                <a:ext uri="{FF2B5EF4-FFF2-40B4-BE49-F238E27FC236}">
                  <a16:creationId xmlns:a16="http://schemas.microsoft.com/office/drawing/2014/main" id="{2E2A264C-01E0-436D-EB68-C39A1166369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22925" y="3105136"/>
              <a:ext cx="311150" cy="3667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n-US" altLang="zh-TW">
                  <a:ea typeface="新細明體" charset="-120"/>
                </a:rPr>
                <a:t>3</a:t>
              </a:r>
            </a:p>
          </p:txBody>
        </p:sp>
        <p:sp>
          <p:nvSpPr>
            <p:cNvPr id="55" name="Text Box 23">
              <a:extLst>
                <a:ext uri="{FF2B5EF4-FFF2-40B4-BE49-F238E27FC236}">
                  <a16:creationId xmlns:a16="http://schemas.microsoft.com/office/drawing/2014/main" id="{F8F02F9C-7441-01AB-3E61-031064DB39C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55925" y="4248136"/>
              <a:ext cx="311150" cy="3667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n-US" altLang="zh-TW">
                  <a:ea typeface="新細明體" charset="-120"/>
                </a:rPr>
                <a:t>5</a:t>
              </a:r>
            </a:p>
          </p:txBody>
        </p:sp>
        <p:sp>
          <p:nvSpPr>
            <p:cNvPr id="56" name="Text Box 24">
              <a:extLst>
                <a:ext uri="{FF2B5EF4-FFF2-40B4-BE49-F238E27FC236}">
                  <a16:creationId xmlns:a16="http://schemas.microsoft.com/office/drawing/2014/main" id="{E540340F-4743-98C7-3E3A-E5BAB07DC0A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94325" y="4248136"/>
              <a:ext cx="311150" cy="3667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n-US" altLang="zh-TW">
                  <a:ea typeface="新細明體" charset="-120"/>
                </a:rPr>
                <a:t>3</a:t>
              </a:r>
            </a:p>
          </p:txBody>
        </p:sp>
        <p:sp>
          <p:nvSpPr>
            <p:cNvPr id="57" name="Text Box 25">
              <a:extLst>
                <a:ext uri="{FF2B5EF4-FFF2-40B4-BE49-F238E27FC236}">
                  <a16:creationId xmlns:a16="http://schemas.microsoft.com/office/drawing/2014/main" id="{30718993-FE62-0B9A-7F39-E7445790A3E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13125" y="4629136"/>
              <a:ext cx="387350" cy="3667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n-US" altLang="zh-TW">
                  <a:ea typeface="新細明體" charset="-120"/>
                </a:rPr>
                <a:t>-1</a:t>
              </a:r>
            </a:p>
          </p:txBody>
        </p:sp>
        <p:sp>
          <p:nvSpPr>
            <p:cNvPr id="58" name="Text Box 26">
              <a:extLst>
                <a:ext uri="{FF2B5EF4-FFF2-40B4-BE49-F238E27FC236}">
                  <a16:creationId xmlns:a16="http://schemas.microsoft.com/office/drawing/2014/main" id="{B0C8EC0E-8230-AF69-7FF8-E62A75307F4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75125" y="5238736"/>
              <a:ext cx="311150" cy="3667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n-US" altLang="zh-TW">
                  <a:ea typeface="新細明體" charset="-120"/>
                </a:rPr>
                <a:t>4</a:t>
              </a:r>
            </a:p>
          </p:txBody>
        </p:sp>
        <p:sp>
          <p:nvSpPr>
            <p:cNvPr id="59" name="Text Box 27">
              <a:extLst>
                <a:ext uri="{FF2B5EF4-FFF2-40B4-BE49-F238E27FC236}">
                  <a16:creationId xmlns:a16="http://schemas.microsoft.com/office/drawing/2014/main" id="{4C50D1B2-0962-2AF4-FEDB-7D807226FE1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08125" y="1428736"/>
              <a:ext cx="777875" cy="6413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el-GR">
                  <a:cs typeface="Arial" charset="0"/>
                </a:rPr>
                <a:t>π</a:t>
              </a:r>
              <a:r>
                <a:rPr lang="en-US" altLang="zh-TW">
                  <a:ea typeface="新細明體" charset="-120"/>
                  <a:cs typeface="Arial" charset="0"/>
                </a:rPr>
                <a:t>: nil</a:t>
              </a:r>
            </a:p>
            <a:p>
              <a:r>
                <a:rPr lang="en-US" altLang="zh-TW">
                  <a:ea typeface="新細明體" charset="-120"/>
                  <a:cs typeface="Arial" charset="0"/>
                </a:rPr>
                <a:t>d: 0</a:t>
              </a:r>
            </a:p>
          </p:txBody>
        </p:sp>
        <p:sp>
          <p:nvSpPr>
            <p:cNvPr id="60" name="Text Box 28">
              <a:extLst>
                <a:ext uri="{FF2B5EF4-FFF2-40B4-BE49-F238E27FC236}">
                  <a16:creationId xmlns:a16="http://schemas.microsoft.com/office/drawing/2014/main" id="{41386EF1-0767-AD8E-0B7F-C5BC4660CF6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858000" y="1544623"/>
              <a:ext cx="1371600" cy="6413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el-GR">
                  <a:cs typeface="Arial" charset="0"/>
                </a:rPr>
                <a:t>π</a:t>
              </a:r>
              <a:r>
                <a:rPr lang="en-US" altLang="zh-TW">
                  <a:ea typeface="新細明體" charset="-120"/>
                  <a:cs typeface="Arial" charset="0"/>
                </a:rPr>
                <a:t>: nil A</a:t>
              </a:r>
            </a:p>
            <a:p>
              <a:r>
                <a:rPr lang="en-US" altLang="zh-TW">
                  <a:ea typeface="新細明體" charset="-120"/>
                  <a:cs typeface="Arial" charset="0"/>
                </a:rPr>
                <a:t>d: </a:t>
              </a:r>
              <a:r>
                <a:rPr lang="en-US" altLang="zh-TW">
                  <a:ea typeface="新細明體" charset="-120"/>
                </a:rPr>
                <a:t>∞ </a:t>
              </a:r>
              <a:r>
                <a:rPr lang="en-US" altLang="zh-TW">
                  <a:ea typeface="新細明體" charset="-120"/>
                  <a:cs typeface="Arial" charset="0"/>
                </a:rPr>
                <a:t>-1</a:t>
              </a:r>
            </a:p>
          </p:txBody>
        </p:sp>
        <p:sp>
          <p:nvSpPr>
            <p:cNvPr id="61" name="Text Box 29">
              <a:extLst>
                <a:ext uri="{FF2B5EF4-FFF2-40B4-BE49-F238E27FC236}">
                  <a16:creationId xmlns:a16="http://schemas.microsoft.com/office/drawing/2014/main" id="{67AF7F01-9CF9-AFB7-3F4B-6FAD56ACBD4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38600" y="2916223"/>
              <a:ext cx="1219200" cy="6413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el-GR">
                  <a:cs typeface="Arial" charset="0"/>
                </a:rPr>
                <a:t>π</a:t>
              </a:r>
              <a:r>
                <a:rPr lang="en-US" altLang="zh-TW">
                  <a:ea typeface="新細明體" charset="-120"/>
                  <a:cs typeface="Arial" charset="0"/>
                </a:rPr>
                <a:t>: nil C</a:t>
              </a:r>
            </a:p>
            <a:p>
              <a:r>
                <a:rPr lang="en-US" altLang="zh-TW">
                  <a:ea typeface="新細明體" charset="-120"/>
                  <a:cs typeface="Arial" charset="0"/>
                </a:rPr>
                <a:t>d: </a:t>
              </a:r>
              <a:r>
                <a:rPr lang="en-US" altLang="zh-TW">
                  <a:ea typeface="新細明體" charset="-120"/>
                </a:rPr>
                <a:t>∞ </a:t>
              </a:r>
              <a:r>
                <a:rPr lang="en-US" altLang="zh-TW">
                  <a:ea typeface="新細明體" charset="-120"/>
                  <a:cs typeface="Arial" charset="0"/>
                </a:rPr>
                <a:t>2</a:t>
              </a:r>
            </a:p>
          </p:txBody>
        </p:sp>
        <p:sp>
          <p:nvSpPr>
            <p:cNvPr id="62" name="Text Box 30">
              <a:extLst>
                <a:ext uri="{FF2B5EF4-FFF2-40B4-BE49-F238E27FC236}">
                  <a16:creationId xmlns:a16="http://schemas.microsoft.com/office/drawing/2014/main" id="{98EA6F72-7FAB-417C-150A-E35CD3F6463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14600" y="5507023"/>
              <a:ext cx="1066800" cy="6413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el-GR">
                  <a:cs typeface="Arial" charset="0"/>
                </a:rPr>
                <a:t>π</a:t>
              </a:r>
              <a:r>
                <a:rPr lang="en-US" altLang="zh-TW">
                  <a:ea typeface="新細明體" charset="-120"/>
                  <a:cs typeface="Arial" charset="0"/>
                </a:rPr>
                <a:t>: nil A</a:t>
              </a:r>
            </a:p>
            <a:p>
              <a:r>
                <a:rPr lang="en-US" altLang="zh-TW">
                  <a:ea typeface="新細明體" charset="-120"/>
                  <a:cs typeface="Arial" charset="0"/>
                </a:rPr>
                <a:t>d: </a:t>
              </a:r>
              <a:r>
                <a:rPr lang="en-US" altLang="zh-TW">
                  <a:ea typeface="新細明體" charset="-120"/>
                </a:rPr>
                <a:t>∞ </a:t>
              </a:r>
              <a:r>
                <a:rPr lang="en-US" altLang="zh-TW">
                  <a:ea typeface="新細明體" charset="-120"/>
                  <a:cs typeface="Arial" charset="0"/>
                </a:rPr>
                <a:t>4</a:t>
              </a:r>
            </a:p>
          </p:txBody>
        </p:sp>
        <p:sp>
          <p:nvSpPr>
            <p:cNvPr id="63" name="Text Box 31">
              <a:extLst>
                <a:ext uri="{FF2B5EF4-FFF2-40B4-BE49-F238E27FC236}">
                  <a16:creationId xmlns:a16="http://schemas.microsoft.com/office/drawing/2014/main" id="{FDC1CDDB-4765-57DA-0491-DDE54A5E899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858000" y="5507023"/>
              <a:ext cx="777875" cy="6413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el-GR">
                  <a:cs typeface="Arial" charset="0"/>
                </a:rPr>
                <a:t>π</a:t>
              </a:r>
              <a:r>
                <a:rPr lang="en-US" altLang="zh-TW">
                  <a:ea typeface="新細明體" charset="-120"/>
                  <a:cs typeface="Arial" charset="0"/>
                </a:rPr>
                <a:t>: nil</a:t>
              </a:r>
            </a:p>
            <a:p>
              <a:r>
                <a:rPr lang="en-US" altLang="zh-TW">
                  <a:ea typeface="新細明體" charset="-120"/>
                  <a:cs typeface="Arial" charset="0"/>
                </a:rPr>
                <a:t>d: ∞</a:t>
              </a:r>
            </a:p>
          </p:txBody>
        </p:sp>
        <p:sp>
          <p:nvSpPr>
            <p:cNvPr id="64" name="Line 32">
              <a:extLst>
                <a:ext uri="{FF2B5EF4-FFF2-40B4-BE49-F238E27FC236}">
                  <a16:creationId xmlns:a16="http://schemas.microsoft.com/office/drawing/2014/main" id="{0FF6F423-FB52-72D5-EA44-83191E30D8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895600" y="5888023"/>
              <a:ext cx="76200" cy="1524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65" name="Line 35">
              <a:extLst>
                <a:ext uri="{FF2B5EF4-FFF2-40B4-BE49-F238E27FC236}">
                  <a16:creationId xmlns:a16="http://schemas.microsoft.com/office/drawing/2014/main" id="{C3A6CBCF-6274-CAD3-03BE-61156BAD985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495800" y="3068623"/>
              <a:ext cx="76200" cy="1524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66" name="Line 36">
              <a:extLst>
                <a:ext uri="{FF2B5EF4-FFF2-40B4-BE49-F238E27FC236}">
                  <a16:creationId xmlns:a16="http://schemas.microsoft.com/office/drawing/2014/main" id="{DC1A0C77-2BA4-F56B-8C31-488D80A0AF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419600" y="3297223"/>
              <a:ext cx="76200" cy="1524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67" name="Line 37">
              <a:extLst>
                <a:ext uri="{FF2B5EF4-FFF2-40B4-BE49-F238E27FC236}">
                  <a16:creationId xmlns:a16="http://schemas.microsoft.com/office/drawing/2014/main" id="{8C7D1313-662B-523F-F346-AC5487F5135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7315200" y="1697023"/>
              <a:ext cx="76200" cy="1524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68" name="Line 38">
              <a:extLst>
                <a:ext uri="{FF2B5EF4-FFF2-40B4-BE49-F238E27FC236}">
                  <a16:creationId xmlns:a16="http://schemas.microsoft.com/office/drawing/2014/main" id="{11F6A72A-4CEC-2439-8C98-2DC5995A607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7239000" y="1925623"/>
              <a:ext cx="76200" cy="1524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69" name="Line 39">
              <a:extLst>
                <a:ext uri="{FF2B5EF4-FFF2-40B4-BE49-F238E27FC236}">
                  <a16:creationId xmlns:a16="http://schemas.microsoft.com/office/drawing/2014/main" id="{4F1D0716-5F4D-3BC9-33C8-39448E1B37C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971800" y="5583223"/>
              <a:ext cx="76200" cy="1524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465E859-1933-0592-596F-684ED5120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Bellman-Ford Algorithm Walkthrough – 2 </a:t>
            </a:r>
          </a:p>
        </p:txBody>
      </p:sp>
    </p:spTree>
    <p:extLst>
      <p:ext uri="{BB962C8B-B14F-4D97-AF65-F5344CB8AC3E}">
        <p14:creationId xmlns:p14="http://schemas.microsoft.com/office/powerpoint/2010/main" val="35401581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Group 77">
            <a:extLst>
              <a:ext uri="{FF2B5EF4-FFF2-40B4-BE49-F238E27FC236}">
                <a16:creationId xmlns:a16="http://schemas.microsoft.com/office/drawing/2014/main" id="{5A2DE028-4C0A-2137-5845-ABEBA85C9958}"/>
              </a:ext>
            </a:extLst>
          </p:cNvPr>
          <p:cNvGrpSpPr/>
          <p:nvPr/>
        </p:nvGrpSpPr>
        <p:grpSpPr>
          <a:xfrm>
            <a:off x="2923268" y="1428736"/>
            <a:ext cx="6721475" cy="4719637"/>
            <a:chOff x="1508125" y="1428736"/>
            <a:chExt cx="6721475" cy="4719637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02EB837E-98F4-1962-623A-DFB3CCC2E2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05000" y="2001823"/>
              <a:ext cx="685800" cy="68580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altLang="zh-TW">
                  <a:ea typeface="新細明體" charset="-120"/>
                </a:rPr>
                <a:t>A</a:t>
              </a:r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FE11B93E-8319-C34E-4A15-0F6450A358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14800" y="3602023"/>
              <a:ext cx="685800" cy="68580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altLang="zh-TW">
                  <a:ea typeface="新細明體" charset="-120"/>
                </a:rPr>
                <a:t>C</a:t>
              </a: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5362611A-9B8D-7385-F076-9011A75E83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24600" y="2001823"/>
              <a:ext cx="685800" cy="68580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altLang="zh-TW">
                  <a:ea typeface="新細明體" charset="-120"/>
                </a:rPr>
                <a:t>B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FF078BF7-3A18-0B6B-0218-95EA0AB5B2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24600" y="5049823"/>
              <a:ext cx="685800" cy="68580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altLang="zh-TW">
                  <a:ea typeface="新細明體" charset="-120"/>
                </a:rPr>
                <a:t>E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AC6AAD10-A2D1-854A-4E10-66DD7EB6D7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05000" y="5049823"/>
              <a:ext cx="685800" cy="68580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/>
              <a:r>
                <a:rPr lang="en-US" altLang="zh-TW">
                  <a:ea typeface="新細明體" charset="-120"/>
                </a:rPr>
                <a:t>D</a:t>
              </a:r>
            </a:p>
          </p:txBody>
        </p:sp>
        <p:sp>
          <p:nvSpPr>
            <p:cNvPr id="8" name="Line 7">
              <a:extLst>
                <a:ext uri="{FF2B5EF4-FFF2-40B4-BE49-F238E27FC236}">
                  <a16:creationId xmlns:a16="http://schemas.microsoft.com/office/drawing/2014/main" id="{3D1B183B-BD34-14EE-8875-1B823B88A721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590800" y="2230423"/>
              <a:ext cx="37338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9" name="Line 8">
              <a:extLst>
                <a:ext uri="{FF2B5EF4-FFF2-40B4-BE49-F238E27FC236}">
                  <a16:creationId xmlns:a16="http://schemas.microsoft.com/office/drawing/2014/main" id="{2E920B29-CE11-0566-3B61-88CEDBA44DF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590800" y="2459023"/>
              <a:ext cx="3733800" cy="0"/>
            </a:xfrm>
            <a:prstGeom prst="line">
              <a:avLst/>
            </a:prstGeom>
            <a:noFill/>
            <a:ln w="44450">
              <a:solidFill>
                <a:schemeClr val="tx1"/>
              </a:solidFill>
              <a:round/>
              <a:headEnd type="triangle" w="med" len="med"/>
              <a:tailEnd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0" name="Line 9">
              <a:extLst>
                <a:ext uri="{FF2B5EF4-FFF2-40B4-BE49-F238E27FC236}">
                  <a16:creationId xmlns:a16="http://schemas.microsoft.com/office/drawing/2014/main" id="{F5345DFB-ACE9-9C23-E04D-CBD34801B5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590800" y="5278423"/>
              <a:ext cx="37338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1" name="Line 10">
              <a:extLst>
                <a:ext uri="{FF2B5EF4-FFF2-40B4-BE49-F238E27FC236}">
                  <a16:creationId xmlns:a16="http://schemas.microsoft.com/office/drawing/2014/main" id="{B79EDE68-3A0E-878D-E6DC-E447D05309B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33600" y="2687623"/>
              <a:ext cx="0" cy="2362200"/>
            </a:xfrm>
            <a:prstGeom prst="line">
              <a:avLst/>
            </a:prstGeom>
            <a:noFill/>
            <a:ln w="44450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2" name="Line 11">
              <a:extLst>
                <a:ext uri="{FF2B5EF4-FFF2-40B4-BE49-F238E27FC236}">
                  <a16:creationId xmlns:a16="http://schemas.microsoft.com/office/drawing/2014/main" id="{583A8225-E9F2-4045-3E53-2DA9EE7FA36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781800" y="2687623"/>
              <a:ext cx="0" cy="23622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med" len="med"/>
              <a:tailEnd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3" name="Line 12">
              <a:extLst>
                <a:ext uri="{FF2B5EF4-FFF2-40B4-BE49-F238E27FC236}">
                  <a16:creationId xmlns:a16="http://schemas.microsoft.com/office/drawing/2014/main" id="{C9C40AB1-D178-B23E-864B-40C13BA9E70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38400" y="2611423"/>
              <a:ext cx="1676400" cy="1066800"/>
            </a:xfrm>
            <a:prstGeom prst="line">
              <a:avLst/>
            </a:prstGeom>
            <a:noFill/>
            <a:ln w="44450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4" name="Line 13">
              <a:extLst>
                <a:ext uri="{FF2B5EF4-FFF2-40B4-BE49-F238E27FC236}">
                  <a16:creationId xmlns:a16="http://schemas.microsoft.com/office/drawing/2014/main" id="{CCA92D69-0D70-05AE-A606-67B0984341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724400" y="2611423"/>
              <a:ext cx="1676400" cy="10668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5" name="Line 14">
              <a:extLst>
                <a:ext uri="{FF2B5EF4-FFF2-40B4-BE49-F238E27FC236}">
                  <a16:creationId xmlns:a16="http://schemas.microsoft.com/office/drawing/2014/main" id="{C06A9664-046D-C32B-4A7A-955B3C71DAF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438400" y="4059223"/>
              <a:ext cx="1676400" cy="9906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6" name="Line 15">
              <a:extLst>
                <a:ext uri="{FF2B5EF4-FFF2-40B4-BE49-F238E27FC236}">
                  <a16:creationId xmlns:a16="http://schemas.microsoft.com/office/drawing/2014/main" id="{984BF888-EE49-814D-3BF9-780A4D8BD4F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724400" y="4135423"/>
              <a:ext cx="1676400" cy="990600"/>
            </a:xfrm>
            <a:prstGeom prst="line">
              <a:avLst/>
            </a:prstGeom>
            <a:noFill/>
            <a:ln w="44450">
              <a:solidFill>
                <a:srgbClr val="FF0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7" name="Line 16">
              <a:extLst>
                <a:ext uri="{FF2B5EF4-FFF2-40B4-BE49-F238E27FC236}">
                  <a16:creationId xmlns:a16="http://schemas.microsoft.com/office/drawing/2014/main" id="{55ED6D0F-FF2E-11EB-028A-C5E9A493226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514600" y="4211623"/>
              <a:ext cx="1676400" cy="9906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8" name="Text Box 17">
              <a:extLst>
                <a:ext uri="{FF2B5EF4-FFF2-40B4-BE49-F238E27FC236}">
                  <a16:creationId xmlns:a16="http://schemas.microsoft.com/office/drawing/2014/main" id="{AF2F908F-7AA2-A343-BC61-417CDA7B0EC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27525" y="1885936"/>
              <a:ext cx="311150" cy="3667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n-US" altLang="zh-TW">
                  <a:ea typeface="新細明體" charset="-120"/>
                </a:rPr>
                <a:t>2</a:t>
              </a:r>
            </a:p>
          </p:txBody>
        </p:sp>
        <p:sp>
          <p:nvSpPr>
            <p:cNvPr id="19" name="Text Box 18">
              <a:extLst>
                <a:ext uri="{FF2B5EF4-FFF2-40B4-BE49-F238E27FC236}">
                  <a16:creationId xmlns:a16="http://schemas.microsoft.com/office/drawing/2014/main" id="{B38DA53A-1061-9C22-616B-A5F726DE193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27525" y="2419336"/>
              <a:ext cx="387350" cy="3667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n-US" altLang="zh-TW">
                  <a:ea typeface="新細明體" charset="-120"/>
                </a:rPr>
                <a:t>-1</a:t>
              </a:r>
            </a:p>
          </p:txBody>
        </p:sp>
        <p:sp>
          <p:nvSpPr>
            <p:cNvPr id="20" name="Text Box 19">
              <a:extLst>
                <a:ext uri="{FF2B5EF4-FFF2-40B4-BE49-F238E27FC236}">
                  <a16:creationId xmlns:a16="http://schemas.microsoft.com/office/drawing/2014/main" id="{65360588-7CD0-93AA-A516-0DC9BB15E2E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36725" y="3638536"/>
              <a:ext cx="311150" cy="3667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n-US" altLang="zh-TW">
                  <a:ea typeface="新細明體" charset="-120"/>
                </a:rPr>
                <a:t>4</a:t>
              </a:r>
            </a:p>
          </p:txBody>
        </p:sp>
        <p:sp>
          <p:nvSpPr>
            <p:cNvPr id="21" name="Text Box 20">
              <a:extLst>
                <a:ext uri="{FF2B5EF4-FFF2-40B4-BE49-F238E27FC236}">
                  <a16:creationId xmlns:a16="http://schemas.microsoft.com/office/drawing/2014/main" id="{B6B99ED9-7FFF-3524-A245-87A688CB61A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765925" y="3486136"/>
              <a:ext cx="387350" cy="3667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n-US" altLang="zh-TW">
                  <a:ea typeface="新細明體" charset="-120"/>
                </a:rPr>
                <a:t>-3</a:t>
              </a:r>
            </a:p>
          </p:txBody>
        </p:sp>
        <p:sp>
          <p:nvSpPr>
            <p:cNvPr id="22" name="Text Box 21">
              <a:extLst>
                <a:ext uri="{FF2B5EF4-FFF2-40B4-BE49-F238E27FC236}">
                  <a16:creationId xmlns:a16="http://schemas.microsoft.com/office/drawing/2014/main" id="{4B60BE39-754F-BC62-FD75-7E6BECFC740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55925" y="3105136"/>
              <a:ext cx="311150" cy="3667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n-US" altLang="zh-TW">
                  <a:ea typeface="新細明體" charset="-120"/>
                </a:rPr>
                <a:t>2</a:t>
              </a:r>
            </a:p>
          </p:txBody>
        </p:sp>
        <p:sp>
          <p:nvSpPr>
            <p:cNvPr id="23" name="Text Box 22">
              <a:extLst>
                <a:ext uri="{FF2B5EF4-FFF2-40B4-BE49-F238E27FC236}">
                  <a16:creationId xmlns:a16="http://schemas.microsoft.com/office/drawing/2014/main" id="{2EF963E8-D054-30D6-C19C-A4E486E168D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22925" y="3105136"/>
              <a:ext cx="311150" cy="3667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n-US" altLang="zh-TW">
                  <a:ea typeface="新細明體" charset="-120"/>
                </a:rPr>
                <a:t>3</a:t>
              </a:r>
            </a:p>
          </p:txBody>
        </p:sp>
        <p:sp>
          <p:nvSpPr>
            <p:cNvPr id="24" name="Text Box 23">
              <a:extLst>
                <a:ext uri="{FF2B5EF4-FFF2-40B4-BE49-F238E27FC236}">
                  <a16:creationId xmlns:a16="http://schemas.microsoft.com/office/drawing/2014/main" id="{3ECDE52A-DDAB-2360-3174-D8C099942C5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55925" y="4248136"/>
              <a:ext cx="311150" cy="3667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n-US" altLang="zh-TW">
                  <a:ea typeface="新細明體" charset="-120"/>
                </a:rPr>
                <a:t>5</a:t>
              </a:r>
            </a:p>
          </p:txBody>
        </p:sp>
        <p:sp>
          <p:nvSpPr>
            <p:cNvPr id="25" name="Text Box 24">
              <a:extLst>
                <a:ext uri="{FF2B5EF4-FFF2-40B4-BE49-F238E27FC236}">
                  <a16:creationId xmlns:a16="http://schemas.microsoft.com/office/drawing/2014/main" id="{C9246FF5-C407-C085-106D-D4CAB2A6941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94325" y="4248136"/>
              <a:ext cx="311150" cy="3667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n-US" altLang="zh-TW">
                  <a:ea typeface="新細明體" charset="-120"/>
                </a:rPr>
                <a:t>3</a:t>
              </a:r>
            </a:p>
          </p:txBody>
        </p:sp>
        <p:sp>
          <p:nvSpPr>
            <p:cNvPr id="26" name="Text Box 25">
              <a:extLst>
                <a:ext uri="{FF2B5EF4-FFF2-40B4-BE49-F238E27FC236}">
                  <a16:creationId xmlns:a16="http://schemas.microsoft.com/office/drawing/2014/main" id="{6BDD660C-BF58-C9F3-245D-050467E58AC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13125" y="4629136"/>
              <a:ext cx="387350" cy="3667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n-US" altLang="zh-TW">
                  <a:ea typeface="新細明體" charset="-120"/>
                </a:rPr>
                <a:t>-1</a:t>
              </a:r>
            </a:p>
          </p:txBody>
        </p:sp>
        <p:sp>
          <p:nvSpPr>
            <p:cNvPr id="27" name="Text Box 26">
              <a:extLst>
                <a:ext uri="{FF2B5EF4-FFF2-40B4-BE49-F238E27FC236}">
                  <a16:creationId xmlns:a16="http://schemas.microsoft.com/office/drawing/2014/main" id="{75685E10-4532-A02A-D653-FE090E6B387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75125" y="5238736"/>
              <a:ext cx="311150" cy="3667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n-US" altLang="zh-TW">
                  <a:ea typeface="新細明體" charset="-120"/>
                </a:rPr>
                <a:t>4</a:t>
              </a:r>
            </a:p>
          </p:txBody>
        </p:sp>
        <p:sp>
          <p:nvSpPr>
            <p:cNvPr id="28" name="Text Box 27">
              <a:extLst>
                <a:ext uri="{FF2B5EF4-FFF2-40B4-BE49-F238E27FC236}">
                  <a16:creationId xmlns:a16="http://schemas.microsoft.com/office/drawing/2014/main" id="{8CB4CB65-9D15-6BA6-668B-F8729123F11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08125" y="1428736"/>
              <a:ext cx="777875" cy="6413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el-GR">
                  <a:cs typeface="Arial" charset="0"/>
                </a:rPr>
                <a:t>π</a:t>
              </a:r>
              <a:r>
                <a:rPr lang="en-US" altLang="zh-TW">
                  <a:ea typeface="新細明體" charset="-120"/>
                  <a:cs typeface="Arial" charset="0"/>
                </a:rPr>
                <a:t>: nil</a:t>
              </a:r>
            </a:p>
            <a:p>
              <a:r>
                <a:rPr lang="en-US" altLang="zh-TW">
                  <a:ea typeface="新細明體" charset="-120"/>
                  <a:cs typeface="Arial" charset="0"/>
                </a:rPr>
                <a:t>d: 0</a:t>
              </a:r>
            </a:p>
          </p:txBody>
        </p:sp>
        <p:sp>
          <p:nvSpPr>
            <p:cNvPr id="29" name="Text Box 28">
              <a:extLst>
                <a:ext uri="{FF2B5EF4-FFF2-40B4-BE49-F238E27FC236}">
                  <a16:creationId xmlns:a16="http://schemas.microsoft.com/office/drawing/2014/main" id="{ED850833-7233-6E73-0B8E-4F35E5D42B5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858000" y="1544623"/>
              <a:ext cx="1371600" cy="6413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el-GR">
                  <a:cs typeface="Arial" charset="0"/>
                </a:rPr>
                <a:t>π</a:t>
              </a:r>
              <a:r>
                <a:rPr lang="en-US" altLang="zh-TW">
                  <a:ea typeface="新細明體" charset="-120"/>
                  <a:cs typeface="Arial" charset="0"/>
                </a:rPr>
                <a:t>: nil A</a:t>
              </a:r>
            </a:p>
            <a:p>
              <a:r>
                <a:rPr lang="en-US" altLang="zh-TW">
                  <a:ea typeface="新細明體" charset="-120"/>
                  <a:cs typeface="Arial" charset="0"/>
                </a:rPr>
                <a:t>d: </a:t>
              </a:r>
              <a:r>
                <a:rPr lang="en-US" altLang="zh-TW">
                  <a:ea typeface="新細明體" charset="-120"/>
                </a:rPr>
                <a:t>∞ </a:t>
              </a:r>
              <a:r>
                <a:rPr lang="en-US" altLang="zh-TW">
                  <a:ea typeface="新細明體" charset="-120"/>
                  <a:cs typeface="Arial" charset="0"/>
                </a:rPr>
                <a:t>-1</a:t>
              </a:r>
            </a:p>
          </p:txBody>
        </p:sp>
        <p:sp>
          <p:nvSpPr>
            <p:cNvPr id="30" name="Text Box 29">
              <a:extLst>
                <a:ext uri="{FF2B5EF4-FFF2-40B4-BE49-F238E27FC236}">
                  <a16:creationId xmlns:a16="http://schemas.microsoft.com/office/drawing/2014/main" id="{385E24C3-1181-2671-34B7-3FCCF27A9A4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38600" y="2916223"/>
              <a:ext cx="1219200" cy="6413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el-GR">
                  <a:cs typeface="Arial" charset="0"/>
                </a:rPr>
                <a:t>π</a:t>
              </a:r>
              <a:r>
                <a:rPr lang="en-US" altLang="zh-TW">
                  <a:ea typeface="新細明體" charset="-120"/>
                  <a:cs typeface="Arial" charset="0"/>
                </a:rPr>
                <a:t>: nil C</a:t>
              </a:r>
            </a:p>
            <a:p>
              <a:r>
                <a:rPr lang="en-US" altLang="zh-TW">
                  <a:ea typeface="新細明體" charset="-120"/>
                  <a:cs typeface="Arial" charset="0"/>
                </a:rPr>
                <a:t>d: </a:t>
              </a:r>
              <a:r>
                <a:rPr lang="en-US" altLang="zh-TW">
                  <a:ea typeface="新細明體" charset="-120"/>
                </a:rPr>
                <a:t>∞ </a:t>
              </a:r>
              <a:r>
                <a:rPr lang="en-US" altLang="zh-TW">
                  <a:ea typeface="新細明體" charset="-120"/>
                  <a:cs typeface="Arial" charset="0"/>
                </a:rPr>
                <a:t>2</a:t>
              </a:r>
            </a:p>
          </p:txBody>
        </p:sp>
        <p:sp>
          <p:nvSpPr>
            <p:cNvPr id="31" name="Text Box 30">
              <a:extLst>
                <a:ext uri="{FF2B5EF4-FFF2-40B4-BE49-F238E27FC236}">
                  <a16:creationId xmlns:a16="http://schemas.microsoft.com/office/drawing/2014/main" id="{16F17A46-402A-68C4-EE53-5F18F975876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14600" y="5507023"/>
              <a:ext cx="1066800" cy="6413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el-GR">
                  <a:cs typeface="Arial" charset="0"/>
                </a:rPr>
                <a:t>π</a:t>
              </a:r>
              <a:r>
                <a:rPr lang="en-US" altLang="zh-TW">
                  <a:ea typeface="新細明體" charset="-120"/>
                  <a:cs typeface="Arial" charset="0"/>
                </a:rPr>
                <a:t>: nil A</a:t>
              </a:r>
            </a:p>
            <a:p>
              <a:r>
                <a:rPr lang="en-US" altLang="zh-TW">
                  <a:ea typeface="新細明體" charset="-120"/>
                  <a:cs typeface="Arial" charset="0"/>
                </a:rPr>
                <a:t>d: </a:t>
              </a:r>
              <a:r>
                <a:rPr lang="en-US" altLang="zh-TW">
                  <a:ea typeface="新細明體" charset="-120"/>
                </a:rPr>
                <a:t>∞ </a:t>
              </a:r>
              <a:r>
                <a:rPr lang="en-US" altLang="zh-TW">
                  <a:ea typeface="新細明體" charset="-120"/>
                  <a:cs typeface="Arial" charset="0"/>
                </a:rPr>
                <a:t>4</a:t>
              </a:r>
            </a:p>
          </p:txBody>
        </p:sp>
        <p:sp>
          <p:nvSpPr>
            <p:cNvPr id="32" name="Text Box 31">
              <a:extLst>
                <a:ext uri="{FF2B5EF4-FFF2-40B4-BE49-F238E27FC236}">
                  <a16:creationId xmlns:a16="http://schemas.microsoft.com/office/drawing/2014/main" id="{62859564-D7F8-BD6D-99B1-894A2774BC6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858000" y="5507023"/>
              <a:ext cx="1143000" cy="6413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el-GR">
                  <a:cs typeface="Arial" charset="0"/>
                </a:rPr>
                <a:t>π</a:t>
              </a:r>
              <a:r>
                <a:rPr lang="en-US" altLang="zh-TW">
                  <a:ea typeface="新細明體" charset="-120"/>
                  <a:cs typeface="Arial" charset="0"/>
                </a:rPr>
                <a:t>: nil C</a:t>
              </a:r>
            </a:p>
            <a:p>
              <a:r>
                <a:rPr lang="en-US" altLang="zh-TW">
                  <a:ea typeface="新細明體" charset="-120"/>
                  <a:cs typeface="Arial" charset="0"/>
                </a:rPr>
                <a:t>d: ∞ 3</a:t>
              </a:r>
            </a:p>
          </p:txBody>
        </p:sp>
        <p:sp>
          <p:nvSpPr>
            <p:cNvPr id="33" name="Line 32">
              <a:extLst>
                <a:ext uri="{FF2B5EF4-FFF2-40B4-BE49-F238E27FC236}">
                  <a16:creationId xmlns:a16="http://schemas.microsoft.com/office/drawing/2014/main" id="{763D69A2-5F08-C8DE-EC0C-68186D92B77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895600" y="5888023"/>
              <a:ext cx="76200" cy="1524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71" name="Line 33">
              <a:extLst>
                <a:ext uri="{FF2B5EF4-FFF2-40B4-BE49-F238E27FC236}">
                  <a16:creationId xmlns:a16="http://schemas.microsoft.com/office/drawing/2014/main" id="{B9802D8F-B553-C5C6-A846-169332A288E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495800" y="3068623"/>
              <a:ext cx="76200" cy="1524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72" name="Line 34">
              <a:extLst>
                <a:ext uri="{FF2B5EF4-FFF2-40B4-BE49-F238E27FC236}">
                  <a16:creationId xmlns:a16="http://schemas.microsoft.com/office/drawing/2014/main" id="{87C275B7-3FEB-40D7-50E6-65A2D2A73C5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419600" y="3297223"/>
              <a:ext cx="76200" cy="1524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73" name="Line 35">
              <a:extLst>
                <a:ext uri="{FF2B5EF4-FFF2-40B4-BE49-F238E27FC236}">
                  <a16:creationId xmlns:a16="http://schemas.microsoft.com/office/drawing/2014/main" id="{9F6C3C3C-89EB-2D5C-C5BE-E05A72DFF2E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7315200" y="1697023"/>
              <a:ext cx="76200" cy="1524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74" name="Line 36">
              <a:extLst>
                <a:ext uri="{FF2B5EF4-FFF2-40B4-BE49-F238E27FC236}">
                  <a16:creationId xmlns:a16="http://schemas.microsoft.com/office/drawing/2014/main" id="{2DC74013-5328-CB27-AC08-48310C7BAB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7239000" y="1925623"/>
              <a:ext cx="76200" cy="1524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75" name="Line 37">
              <a:extLst>
                <a:ext uri="{FF2B5EF4-FFF2-40B4-BE49-F238E27FC236}">
                  <a16:creationId xmlns:a16="http://schemas.microsoft.com/office/drawing/2014/main" id="{A4FDD1DC-4BD5-87C6-88ED-EC14564AA0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971800" y="5583223"/>
              <a:ext cx="76200" cy="1524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76" name="Line 39">
              <a:extLst>
                <a:ext uri="{FF2B5EF4-FFF2-40B4-BE49-F238E27FC236}">
                  <a16:creationId xmlns:a16="http://schemas.microsoft.com/office/drawing/2014/main" id="{EF9CE497-2365-6A70-E549-94D393743A1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7315200" y="5659423"/>
              <a:ext cx="76200" cy="1524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77" name="Line 40">
              <a:extLst>
                <a:ext uri="{FF2B5EF4-FFF2-40B4-BE49-F238E27FC236}">
                  <a16:creationId xmlns:a16="http://schemas.microsoft.com/office/drawing/2014/main" id="{0D623312-3E3E-35F2-DED1-5D1B7386295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7239000" y="5888023"/>
              <a:ext cx="76200" cy="1524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465E859-1933-0592-596F-684ED5120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Bellman-Ford Algorithm Walkthrough – 3 </a:t>
            </a:r>
          </a:p>
        </p:txBody>
      </p:sp>
    </p:spTree>
    <p:extLst>
      <p:ext uri="{BB962C8B-B14F-4D97-AF65-F5344CB8AC3E}">
        <p14:creationId xmlns:p14="http://schemas.microsoft.com/office/powerpoint/2010/main" val="23440352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6314</TotalTime>
  <Words>2110</Words>
  <Application>Microsoft Macintosh PowerPoint</Application>
  <PresentationFormat>Widescreen</PresentationFormat>
  <Paragraphs>768</Paragraphs>
  <Slides>30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8" baseType="lpstr">
      <vt:lpstr>Arial</vt:lpstr>
      <vt:lpstr>Calibri</vt:lpstr>
      <vt:lpstr>Calibri Light</vt:lpstr>
      <vt:lpstr>Courier New</vt:lpstr>
      <vt:lpstr>Monotype Sorts</vt:lpstr>
      <vt:lpstr>Symbol</vt:lpstr>
      <vt:lpstr>Times New Roman</vt:lpstr>
      <vt:lpstr>Office Theme</vt:lpstr>
      <vt:lpstr>Lecture 8: Graph Algorithms – II</vt:lpstr>
      <vt:lpstr>Shortest Path Algorithm</vt:lpstr>
      <vt:lpstr>Shortest Path May Not Exist</vt:lpstr>
      <vt:lpstr>Shortest Path Property</vt:lpstr>
      <vt:lpstr>Relaxation</vt:lpstr>
      <vt:lpstr>Bellman-Ford Shortest Path Algorithm</vt:lpstr>
      <vt:lpstr>Bellman-Ford Algorithm Walkthrough – 1 </vt:lpstr>
      <vt:lpstr>Bellman-Ford Algorithm Walkthrough – 2 </vt:lpstr>
      <vt:lpstr>Bellman-Ford Algorithm Walkthrough – 3 </vt:lpstr>
      <vt:lpstr>Algorithm Complexity</vt:lpstr>
      <vt:lpstr>Negative Cycle Walkthrough – 1 </vt:lpstr>
      <vt:lpstr>Negative Cycle Walkthrough – 2</vt:lpstr>
      <vt:lpstr>Negative Cycle Walkthrough – 3</vt:lpstr>
      <vt:lpstr>Negative Cycle Walkthrough – 4</vt:lpstr>
      <vt:lpstr>Negative Cycle Walkthrough – 5</vt:lpstr>
      <vt:lpstr>Negative Cycle Detection</vt:lpstr>
      <vt:lpstr>Improvement of Bellman-Ford Algorithm</vt:lpstr>
      <vt:lpstr>From SPFA to Dijkstra Algorithm</vt:lpstr>
      <vt:lpstr>Dijkstra Algorithm Walkthrough – 1 </vt:lpstr>
      <vt:lpstr>Dijkstra Algorithm Walkthrough – 2</vt:lpstr>
      <vt:lpstr>Dijkstra Algorithm Walkthrough – 3</vt:lpstr>
      <vt:lpstr>Dijkstra Algorithm Walkthrough – 4</vt:lpstr>
      <vt:lpstr>Dijkstra Algorithm Walkthrough – 5</vt:lpstr>
      <vt:lpstr>Dijkstra Algorithm Walkthrough – 6</vt:lpstr>
      <vt:lpstr>Dijkstra Algorithm Walkthrough – 7</vt:lpstr>
      <vt:lpstr>Dijkstra Algorithm Walkthrough – 8</vt:lpstr>
      <vt:lpstr>Dijkstra Algorithm Walkthrough – 9</vt:lpstr>
      <vt:lpstr>Dijkstra Algorithm Walkthrough – 10</vt:lpstr>
      <vt:lpstr>Dijkstra Algorithm Walkthrough – 11 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Pao-I Chen</dc:creator>
  <cp:lastModifiedBy>Huang, Tsung-Wei</cp:lastModifiedBy>
  <cp:revision>1953</cp:revision>
  <dcterms:created xsi:type="dcterms:W3CDTF">2021-01-05T18:50:35Z</dcterms:created>
  <dcterms:modified xsi:type="dcterms:W3CDTF">2022-08-17T16:50:07Z</dcterms:modified>
</cp:coreProperties>
</file>

<file path=docProps/thumbnail.jpeg>
</file>